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</p:sldMasterIdLst>
  <p:notesMasterIdLst>
    <p:notesMasterId r:id="rId45"/>
  </p:notesMasterIdLst>
  <p:handoutMasterIdLst>
    <p:handoutMasterId r:id="rId46"/>
  </p:handoutMasterIdLst>
  <p:sldIdLst>
    <p:sldId id="298" r:id="rId3"/>
    <p:sldId id="299" r:id="rId4"/>
    <p:sldId id="338" r:id="rId5"/>
    <p:sldId id="300" r:id="rId6"/>
    <p:sldId id="301" r:id="rId7"/>
    <p:sldId id="302" r:id="rId8"/>
    <p:sldId id="303" r:id="rId9"/>
    <p:sldId id="339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37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2" autoAdjust="0"/>
    <p:restoredTop sz="87589" autoAdjust="0"/>
  </p:normalViewPr>
  <p:slideViewPr>
    <p:cSldViewPr>
      <p:cViewPr>
        <p:scale>
          <a:sx n="100" d="100"/>
          <a:sy n="100" d="100"/>
        </p:scale>
        <p:origin x="856" y="34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68311-128A-244E-9CC2-C01EFCDB9F3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B83563-D05D-524B-9DA6-E89EF5650099}">
      <dgm:prSet/>
      <dgm:spPr/>
      <dgm:t>
        <a:bodyPr/>
        <a:lstStyle/>
        <a:p>
          <a:pPr rtl="0"/>
          <a:r>
            <a:rPr lang="en-US" smtClean="0"/>
            <a:t>Why is it important</a:t>
          </a:r>
          <a:endParaRPr lang="en-US"/>
        </a:p>
      </dgm:t>
    </dgm:pt>
    <dgm:pt modelId="{70004CAB-4C4F-8A49-A5A5-BACA8713F1E7}" type="parTrans" cxnId="{9AEBD3FB-A78A-0640-BCC4-024AF870331B}">
      <dgm:prSet/>
      <dgm:spPr/>
      <dgm:t>
        <a:bodyPr/>
        <a:lstStyle/>
        <a:p>
          <a:endParaRPr lang="en-US"/>
        </a:p>
      </dgm:t>
    </dgm:pt>
    <dgm:pt modelId="{E718B6C9-7F7C-E54A-9C8D-8AE6E2BFFBB6}" type="sibTrans" cxnId="{9AEBD3FB-A78A-0640-BCC4-024AF870331B}">
      <dgm:prSet/>
      <dgm:spPr/>
      <dgm:t>
        <a:bodyPr/>
        <a:lstStyle/>
        <a:p>
          <a:endParaRPr lang="en-US"/>
        </a:p>
      </dgm:t>
    </dgm:pt>
    <dgm:pt modelId="{9CB72AC6-E57C-F54B-9BF8-A505D53A4A9A}">
      <dgm:prSet/>
      <dgm:spPr/>
      <dgm:t>
        <a:bodyPr/>
        <a:lstStyle/>
        <a:p>
          <a:pPr rtl="0"/>
          <a:r>
            <a:rPr lang="en-US" smtClean="0"/>
            <a:t>Mechanics of code sharing in .Net</a:t>
          </a:r>
          <a:endParaRPr lang="en-US"/>
        </a:p>
      </dgm:t>
    </dgm:pt>
    <dgm:pt modelId="{B8C35E99-3595-404B-AB73-CE51F9E49A82}" type="parTrans" cxnId="{D8E356D9-0E58-6F49-89EF-7B45BC61F1FF}">
      <dgm:prSet/>
      <dgm:spPr/>
      <dgm:t>
        <a:bodyPr/>
        <a:lstStyle/>
        <a:p>
          <a:endParaRPr lang="en-US"/>
        </a:p>
      </dgm:t>
    </dgm:pt>
    <dgm:pt modelId="{561474DF-CA10-EC43-9D6D-2F08A4A69223}" type="sibTrans" cxnId="{D8E356D9-0E58-6F49-89EF-7B45BC61F1FF}">
      <dgm:prSet/>
      <dgm:spPr/>
      <dgm:t>
        <a:bodyPr/>
        <a:lstStyle/>
        <a:p>
          <a:endParaRPr lang="en-US"/>
        </a:p>
      </dgm:t>
    </dgm:pt>
    <dgm:pt modelId="{ED007BDA-B363-BD44-9D84-AB8C19F20D01}">
      <dgm:prSet/>
      <dgm:spPr/>
      <dgm:t>
        <a:bodyPr/>
        <a:lstStyle/>
        <a:p>
          <a:pPr rtl="0"/>
          <a:r>
            <a:rPr lang="en-US" smtClean="0"/>
            <a:t>Roll of Frameworks</a:t>
          </a:r>
          <a:endParaRPr lang="en-US"/>
        </a:p>
      </dgm:t>
    </dgm:pt>
    <dgm:pt modelId="{E74CD828-2052-1244-8CB7-10AA66C31FAD}" type="parTrans" cxnId="{A5C67752-F787-8443-A8B5-2D412D483C48}">
      <dgm:prSet/>
      <dgm:spPr/>
      <dgm:t>
        <a:bodyPr/>
        <a:lstStyle/>
        <a:p>
          <a:endParaRPr lang="en-US"/>
        </a:p>
      </dgm:t>
    </dgm:pt>
    <dgm:pt modelId="{11F4D664-DA8F-3C4C-B8C7-50E9D3AEDD67}" type="sibTrans" cxnId="{A5C67752-F787-8443-A8B5-2D412D483C48}">
      <dgm:prSet/>
      <dgm:spPr/>
      <dgm:t>
        <a:bodyPr/>
        <a:lstStyle/>
        <a:p>
          <a:endParaRPr lang="en-US"/>
        </a:p>
      </dgm:t>
    </dgm:pt>
    <dgm:pt modelId="{58DDEC91-C063-764E-817A-E1C64EC7AF99}" type="pres">
      <dgm:prSet presAssocID="{F2768311-128A-244E-9CC2-C01EFCDB9F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C5070B-4CB4-8042-8090-732C212521E7}" type="pres">
      <dgm:prSet presAssocID="{70B83563-D05D-524B-9DA6-E89EF565009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D0855-62EA-A444-B48D-82170AA27886}" type="pres">
      <dgm:prSet presAssocID="{E718B6C9-7F7C-E54A-9C8D-8AE6E2BFFBB6}" presName="spacer" presStyleCnt="0"/>
      <dgm:spPr/>
    </dgm:pt>
    <dgm:pt modelId="{73DADA7A-0990-024D-A211-B78105462F6A}" type="pres">
      <dgm:prSet presAssocID="{9CB72AC6-E57C-F54B-9BF8-A505D53A4A9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CAA47-7CE1-604D-AE4F-63BB388395B6}" type="pres">
      <dgm:prSet presAssocID="{561474DF-CA10-EC43-9D6D-2F08A4A69223}" presName="spacer" presStyleCnt="0"/>
      <dgm:spPr/>
    </dgm:pt>
    <dgm:pt modelId="{DC9C752A-2FF8-654E-9AD2-FE104E20A62D}" type="pres">
      <dgm:prSet presAssocID="{ED007BDA-B363-BD44-9D84-AB8C19F20D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EBD3FB-A78A-0640-BCC4-024AF870331B}" srcId="{F2768311-128A-244E-9CC2-C01EFCDB9F33}" destId="{70B83563-D05D-524B-9DA6-E89EF5650099}" srcOrd="0" destOrd="0" parTransId="{70004CAB-4C4F-8A49-A5A5-BACA8713F1E7}" sibTransId="{E718B6C9-7F7C-E54A-9C8D-8AE6E2BFFBB6}"/>
    <dgm:cxn modelId="{CBEA4730-76B8-6445-881C-A69ADC255828}" type="presOf" srcId="{ED007BDA-B363-BD44-9D84-AB8C19F20D01}" destId="{DC9C752A-2FF8-654E-9AD2-FE104E20A62D}" srcOrd="0" destOrd="0" presId="urn:microsoft.com/office/officeart/2005/8/layout/vList2"/>
    <dgm:cxn modelId="{234F3BB1-E33C-E242-9357-26F8A07AC178}" type="presOf" srcId="{70B83563-D05D-524B-9DA6-E89EF5650099}" destId="{95C5070B-4CB4-8042-8090-732C212521E7}" srcOrd="0" destOrd="0" presId="urn:microsoft.com/office/officeart/2005/8/layout/vList2"/>
    <dgm:cxn modelId="{D8E356D9-0E58-6F49-89EF-7B45BC61F1FF}" srcId="{F2768311-128A-244E-9CC2-C01EFCDB9F33}" destId="{9CB72AC6-E57C-F54B-9BF8-A505D53A4A9A}" srcOrd="1" destOrd="0" parTransId="{B8C35E99-3595-404B-AB73-CE51F9E49A82}" sibTransId="{561474DF-CA10-EC43-9D6D-2F08A4A69223}"/>
    <dgm:cxn modelId="{DB9C7E68-1DBE-9A4E-B17F-438DF36E5BC4}" type="presOf" srcId="{9CB72AC6-E57C-F54B-9BF8-A505D53A4A9A}" destId="{73DADA7A-0990-024D-A211-B78105462F6A}" srcOrd="0" destOrd="0" presId="urn:microsoft.com/office/officeart/2005/8/layout/vList2"/>
    <dgm:cxn modelId="{B6DCF1A7-F1C9-3848-A658-D2E2B80048CA}" type="presOf" srcId="{F2768311-128A-244E-9CC2-C01EFCDB9F33}" destId="{58DDEC91-C063-764E-817A-E1C64EC7AF99}" srcOrd="0" destOrd="0" presId="urn:microsoft.com/office/officeart/2005/8/layout/vList2"/>
    <dgm:cxn modelId="{A5C67752-F787-8443-A8B5-2D412D483C48}" srcId="{F2768311-128A-244E-9CC2-C01EFCDB9F33}" destId="{ED007BDA-B363-BD44-9D84-AB8C19F20D01}" srcOrd="2" destOrd="0" parTransId="{E74CD828-2052-1244-8CB7-10AA66C31FAD}" sibTransId="{11F4D664-DA8F-3C4C-B8C7-50E9D3AEDD67}"/>
    <dgm:cxn modelId="{DE1B61DF-BA54-5A43-B3DD-02061001E7DB}" type="presParOf" srcId="{58DDEC91-C063-764E-817A-E1C64EC7AF99}" destId="{95C5070B-4CB4-8042-8090-732C212521E7}" srcOrd="0" destOrd="0" presId="urn:microsoft.com/office/officeart/2005/8/layout/vList2"/>
    <dgm:cxn modelId="{3B09CF69-157B-EF45-9EAC-508358C06F44}" type="presParOf" srcId="{58DDEC91-C063-764E-817A-E1C64EC7AF99}" destId="{F38D0855-62EA-A444-B48D-82170AA27886}" srcOrd="1" destOrd="0" presId="urn:microsoft.com/office/officeart/2005/8/layout/vList2"/>
    <dgm:cxn modelId="{04DE3757-72F8-6847-898B-CCA21DD84E05}" type="presParOf" srcId="{58DDEC91-C063-764E-817A-E1C64EC7AF99}" destId="{73DADA7A-0990-024D-A211-B78105462F6A}" srcOrd="2" destOrd="0" presId="urn:microsoft.com/office/officeart/2005/8/layout/vList2"/>
    <dgm:cxn modelId="{79B509DB-64E8-5345-9C7B-8E17F2B381D7}" type="presParOf" srcId="{58DDEC91-C063-764E-817A-E1C64EC7AF99}" destId="{5FACAA47-7CE1-604D-AE4F-63BB388395B6}" srcOrd="3" destOrd="0" presId="urn:microsoft.com/office/officeart/2005/8/layout/vList2"/>
    <dgm:cxn modelId="{5F79193D-466B-E347-B484-3E21CB609C17}" type="presParOf" srcId="{58DDEC91-C063-764E-817A-E1C64EC7AF99}" destId="{DC9C752A-2FF8-654E-9AD2-FE104E20A6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1AFC13-6A07-4744-B16E-8BCA612ADDC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EEF43C-554C-6D46-AA06-00AE5E64F08F}">
      <dgm:prSet/>
      <dgm:spPr/>
      <dgm:t>
        <a:bodyPr/>
        <a:lstStyle/>
        <a:p>
          <a:pPr rtl="0"/>
          <a:r>
            <a:rPr lang="en-US" smtClean="0"/>
            <a:t>Making a very complex architecture to share code that would be easy to maintain on more than one platform is not a win</a:t>
          </a:r>
          <a:endParaRPr lang="en-US"/>
        </a:p>
      </dgm:t>
    </dgm:pt>
    <dgm:pt modelId="{7B489B67-35DD-994E-9AF0-97339D7A829E}" type="parTrans" cxnId="{2AB1AABC-7662-CF4D-B330-766513FF325C}">
      <dgm:prSet/>
      <dgm:spPr/>
      <dgm:t>
        <a:bodyPr/>
        <a:lstStyle/>
        <a:p>
          <a:endParaRPr lang="en-US"/>
        </a:p>
      </dgm:t>
    </dgm:pt>
    <dgm:pt modelId="{1411C141-AA3F-BD4E-8090-65497E77D0C4}" type="sibTrans" cxnId="{2AB1AABC-7662-CF4D-B330-766513FF325C}">
      <dgm:prSet/>
      <dgm:spPr/>
      <dgm:t>
        <a:bodyPr/>
        <a:lstStyle/>
        <a:p>
          <a:endParaRPr lang="en-US"/>
        </a:p>
      </dgm:t>
    </dgm:pt>
    <dgm:pt modelId="{4B53F644-4378-3345-85F4-8F5A7921FC80}">
      <dgm:prSet/>
      <dgm:spPr/>
      <dgm:t>
        <a:bodyPr/>
        <a:lstStyle/>
        <a:p>
          <a:pPr rtl="0"/>
          <a:r>
            <a:rPr lang="en-US" smtClean="0"/>
            <a:t>Inheritance models five levels deep to share a few lines of code in each level is not a win</a:t>
          </a:r>
          <a:endParaRPr lang="en-US"/>
        </a:p>
      </dgm:t>
    </dgm:pt>
    <dgm:pt modelId="{9AED1355-24C7-8148-BC60-A6F6103D24AD}" type="parTrans" cxnId="{ECE22D60-4536-B64F-9C61-F30938F19D48}">
      <dgm:prSet/>
      <dgm:spPr/>
      <dgm:t>
        <a:bodyPr/>
        <a:lstStyle/>
        <a:p>
          <a:endParaRPr lang="en-US"/>
        </a:p>
      </dgm:t>
    </dgm:pt>
    <dgm:pt modelId="{03AA586D-947E-5345-99F8-8CD3C0A24F5A}" type="sibTrans" cxnId="{ECE22D60-4536-B64F-9C61-F30938F19D48}">
      <dgm:prSet/>
      <dgm:spPr/>
      <dgm:t>
        <a:bodyPr/>
        <a:lstStyle/>
        <a:p>
          <a:endParaRPr lang="en-US"/>
        </a:p>
      </dgm:t>
    </dgm:pt>
    <dgm:pt modelId="{8A492744-FF8E-3D49-A689-85973711F30F}">
      <dgm:prSet/>
      <dgm:spPr/>
      <dgm:t>
        <a:bodyPr/>
        <a:lstStyle/>
        <a:p>
          <a:pPr rtl="0"/>
          <a:r>
            <a:rPr lang="en-US" smtClean="0"/>
            <a:t>Balance avoiding tight coupling with being able to understand the code </a:t>
          </a:r>
          <a:endParaRPr lang="en-US"/>
        </a:p>
      </dgm:t>
    </dgm:pt>
    <dgm:pt modelId="{15F6711F-CBB0-0443-A2AE-7C860894796D}" type="parTrans" cxnId="{F20FC4CF-708F-DF40-B227-C86593549814}">
      <dgm:prSet/>
      <dgm:spPr/>
      <dgm:t>
        <a:bodyPr/>
        <a:lstStyle/>
        <a:p>
          <a:endParaRPr lang="en-US"/>
        </a:p>
      </dgm:t>
    </dgm:pt>
    <dgm:pt modelId="{31EF4A54-C652-344E-ACD3-180073E6D8CA}" type="sibTrans" cxnId="{F20FC4CF-708F-DF40-B227-C86593549814}">
      <dgm:prSet/>
      <dgm:spPr/>
      <dgm:t>
        <a:bodyPr/>
        <a:lstStyle/>
        <a:p>
          <a:endParaRPr lang="en-US"/>
        </a:p>
      </dgm:t>
    </dgm:pt>
    <dgm:pt modelId="{D12D01DD-6AD7-C042-8299-E2C1B9777238}">
      <dgm:prSet/>
      <dgm:spPr/>
      <dgm:t>
        <a:bodyPr/>
        <a:lstStyle/>
        <a:p>
          <a:pPr rtl="0"/>
          <a:r>
            <a:rPr lang="en-US" smtClean="0"/>
            <a:t>Sharing code is not the goal, the goal is maintainability</a:t>
          </a:r>
          <a:endParaRPr lang="en-US"/>
        </a:p>
      </dgm:t>
    </dgm:pt>
    <dgm:pt modelId="{1E2BF1A3-D0A3-3F46-9DD0-085E7A2FA26D}" type="parTrans" cxnId="{4C71A626-797F-5540-84CA-1623733C339E}">
      <dgm:prSet/>
      <dgm:spPr/>
      <dgm:t>
        <a:bodyPr/>
        <a:lstStyle/>
        <a:p>
          <a:endParaRPr lang="en-US"/>
        </a:p>
      </dgm:t>
    </dgm:pt>
    <dgm:pt modelId="{EAA49AF4-580B-EF45-A99F-638DF9320535}" type="sibTrans" cxnId="{4C71A626-797F-5540-84CA-1623733C339E}">
      <dgm:prSet/>
      <dgm:spPr/>
      <dgm:t>
        <a:bodyPr/>
        <a:lstStyle/>
        <a:p>
          <a:endParaRPr lang="en-US"/>
        </a:p>
      </dgm:t>
    </dgm:pt>
    <dgm:pt modelId="{D6ED140C-60CB-2842-BCBF-C43937009925}" type="pres">
      <dgm:prSet presAssocID="{961AFC13-6A07-4744-B16E-8BCA612ADD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567EA3-C47E-C84F-BE64-BCB95D63C791}" type="pres">
      <dgm:prSet presAssocID="{CCEEF43C-554C-6D46-AA06-00AE5E64F08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5ACA4-C38E-9A4B-84D0-6DCD17BE753A}" type="pres">
      <dgm:prSet presAssocID="{1411C141-AA3F-BD4E-8090-65497E77D0C4}" presName="spacer" presStyleCnt="0"/>
      <dgm:spPr/>
    </dgm:pt>
    <dgm:pt modelId="{E087C09D-7BFB-7945-9410-EA5D6BF7FDCF}" type="pres">
      <dgm:prSet presAssocID="{4B53F644-4378-3345-85F4-8F5A7921FC8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351D4-E859-AC46-B62E-404C19B4DB02}" type="pres">
      <dgm:prSet presAssocID="{03AA586D-947E-5345-99F8-8CD3C0A24F5A}" presName="spacer" presStyleCnt="0"/>
      <dgm:spPr/>
    </dgm:pt>
    <dgm:pt modelId="{675DC81D-E924-B74E-B7B4-B6050E6B7971}" type="pres">
      <dgm:prSet presAssocID="{8A492744-FF8E-3D49-A689-85973711F30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BC120-88D3-E848-A518-4B232A18310A}" type="pres">
      <dgm:prSet presAssocID="{31EF4A54-C652-344E-ACD3-180073E6D8CA}" presName="spacer" presStyleCnt="0"/>
      <dgm:spPr/>
    </dgm:pt>
    <dgm:pt modelId="{B1F62825-8B41-FA43-A4F4-1642EF04B732}" type="pres">
      <dgm:prSet presAssocID="{D12D01DD-6AD7-C042-8299-E2C1B977723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0463F4-E0FF-6A43-AAEF-12F805CA3096}" type="presOf" srcId="{CCEEF43C-554C-6D46-AA06-00AE5E64F08F}" destId="{DD567EA3-C47E-C84F-BE64-BCB95D63C791}" srcOrd="0" destOrd="0" presId="urn:microsoft.com/office/officeart/2005/8/layout/vList2"/>
    <dgm:cxn modelId="{777FA6B0-86F2-D845-AE18-5C54A28A69B0}" type="presOf" srcId="{8A492744-FF8E-3D49-A689-85973711F30F}" destId="{675DC81D-E924-B74E-B7B4-B6050E6B7971}" srcOrd="0" destOrd="0" presId="urn:microsoft.com/office/officeart/2005/8/layout/vList2"/>
    <dgm:cxn modelId="{ECE22D60-4536-B64F-9C61-F30938F19D48}" srcId="{961AFC13-6A07-4744-B16E-8BCA612ADDCA}" destId="{4B53F644-4378-3345-85F4-8F5A7921FC80}" srcOrd="1" destOrd="0" parTransId="{9AED1355-24C7-8148-BC60-A6F6103D24AD}" sibTransId="{03AA586D-947E-5345-99F8-8CD3C0A24F5A}"/>
    <dgm:cxn modelId="{A0E7C85C-6973-D142-A4E9-3F57F1E3EDC6}" type="presOf" srcId="{D12D01DD-6AD7-C042-8299-E2C1B9777238}" destId="{B1F62825-8B41-FA43-A4F4-1642EF04B732}" srcOrd="0" destOrd="0" presId="urn:microsoft.com/office/officeart/2005/8/layout/vList2"/>
    <dgm:cxn modelId="{F20FC4CF-708F-DF40-B227-C86593549814}" srcId="{961AFC13-6A07-4744-B16E-8BCA612ADDCA}" destId="{8A492744-FF8E-3D49-A689-85973711F30F}" srcOrd="2" destOrd="0" parTransId="{15F6711F-CBB0-0443-A2AE-7C860894796D}" sibTransId="{31EF4A54-C652-344E-ACD3-180073E6D8CA}"/>
    <dgm:cxn modelId="{4C71A626-797F-5540-84CA-1623733C339E}" srcId="{961AFC13-6A07-4744-B16E-8BCA612ADDCA}" destId="{D12D01DD-6AD7-C042-8299-E2C1B9777238}" srcOrd="3" destOrd="0" parTransId="{1E2BF1A3-D0A3-3F46-9DD0-085E7A2FA26D}" sibTransId="{EAA49AF4-580B-EF45-A99F-638DF9320535}"/>
    <dgm:cxn modelId="{2AB1AABC-7662-CF4D-B330-766513FF325C}" srcId="{961AFC13-6A07-4744-B16E-8BCA612ADDCA}" destId="{CCEEF43C-554C-6D46-AA06-00AE5E64F08F}" srcOrd="0" destOrd="0" parTransId="{7B489B67-35DD-994E-9AF0-97339D7A829E}" sibTransId="{1411C141-AA3F-BD4E-8090-65497E77D0C4}"/>
    <dgm:cxn modelId="{57EE212B-3144-FB42-823B-FB1CF5FEDFE2}" type="presOf" srcId="{961AFC13-6A07-4744-B16E-8BCA612ADDCA}" destId="{D6ED140C-60CB-2842-BCBF-C43937009925}" srcOrd="0" destOrd="0" presId="urn:microsoft.com/office/officeart/2005/8/layout/vList2"/>
    <dgm:cxn modelId="{A31A33E6-2BAF-BB43-BEF0-024193AD86FE}" type="presOf" srcId="{4B53F644-4378-3345-85F4-8F5A7921FC80}" destId="{E087C09D-7BFB-7945-9410-EA5D6BF7FDCF}" srcOrd="0" destOrd="0" presId="urn:microsoft.com/office/officeart/2005/8/layout/vList2"/>
    <dgm:cxn modelId="{50257478-4578-7C46-8B56-E2D722DEDF60}" type="presParOf" srcId="{D6ED140C-60CB-2842-BCBF-C43937009925}" destId="{DD567EA3-C47E-C84F-BE64-BCB95D63C791}" srcOrd="0" destOrd="0" presId="urn:microsoft.com/office/officeart/2005/8/layout/vList2"/>
    <dgm:cxn modelId="{ABA4ED04-E082-AA48-89C3-7DB02EE5FFFB}" type="presParOf" srcId="{D6ED140C-60CB-2842-BCBF-C43937009925}" destId="{49C5ACA4-C38E-9A4B-84D0-6DCD17BE753A}" srcOrd="1" destOrd="0" presId="urn:microsoft.com/office/officeart/2005/8/layout/vList2"/>
    <dgm:cxn modelId="{20E56480-FB09-2E44-8B03-A82D08064194}" type="presParOf" srcId="{D6ED140C-60CB-2842-BCBF-C43937009925}" destId="{E087C09D-7BFB-7945-9410-EA5D6BF7FDCF}" srcOrd="2" destOrd="0" presId="urn:microsoft.com/office/officeart/2005/8/layout/vList2"/>
    <dgm:cxn modelId="{30425BE2-A016-6A43-BEBB-8F7EBDF11FBA}" type="presParOf" srcId="{D6ED140C-60CB-2842-BCBF-C43937009925}" destId="{E0E351D4-E859-AC46-B62E-404C19B4DB02}" srcOrd="3" destOrd="0" presId="urn:microsoft.com/office/officeart/2005/8/layout/vList2"/>
    <dgm:cxn modelId="{D4CEF565-8ED3-444C-8BEA-773FF13AA109}" type="presParOf" srcId="{D6ED140C-60CB-2842-BCBF-C43937009925}" destId="{675DC81D-E924-B74E-B7B4-B6050E6B7971}" srcOrd="4" destOrd="0" presId="urn:microsoft.com/office/officeart/2005/8/layout/vList2"/>
    <dgm:cxn modelId="{2FB451D5-C242-7949-B943-FBC630797F17}" type="presParOf" srcId="{D6ED140C-60CB-2842-BCBF-C43937009925}" destId="{C30BC120-88D3-E848-A518-4B232A18310A}" srcOrd="5" destOrd="0" presId="urn:microsoft.com/office/officeart/2005/8/layout/vList2"/>
    <dgm:cxn modelId="{4CA74586-1573-7844-A66E-8CF452731908}" type="presParOf" srcId="{D6ED140C-60CB-2842-BCBF-C43937009925}" destId="{B1F62825-8B41-FA43-A4F4-1642EF04B7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769D82-194C-4B76-AA82-FB251BF798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DA7A1-0C17-408E-9E78-FEE96445B8DA}">
      <dgm:prSet/>
      <dgm:spPr/>
      <dgm:t>
        <a:bodyPr/>
        <a:lstStyle/>
        <a:p>
          <a:pPr rtl="0"/>
          <a:r>
            <a:rPr lang="en-US" b="1" smtClean="0"/>
            <a:t>Combination of tools and frameworks make this possible</a:t>
          </a:r>
          <a:endParaRPr lang="en-US"/>
        </a:p>
      </dgm:t>
    </dgm:pt>
    <dgm:pt modelId="{D589DDEE-B614-493E-8881-4FE146001A04}" type="parTrans" cxnId="{1CC6E82B-17DF-4B70-9A47-1445D24E254D}">
      <dgm:prSet/>
      <dgm:spPr/>
      <dgm:t>
        <a:bodyPr/>
        <a:lstStyle/>
        <a:p>
          <a:endParaRPr lang="en-US"/>
        </a:p>
      </dgm:t>
    </dgm:pt>
    <dgm:pt modelId="{2B1B928C-9B11-4E53-902C-D24D4B095FA0}" type="sibTrans" cxnId="{1CC6E82B-17DF-4B70-9A47-1445D24E254D}">
      <dgm:prSet/>
      <dgm:spPr/>
      <dgm:t>
        <a:bodyPr/>
        <a:lstStyle/>
        <a:p>
          <a:endParaRPr lang="en-US"/>
        </a:p>
      </dgm:t>
    </dgm:pt>
    <dgm:pt modelId="{F204630B-55F8-4552-9E82-0A364E70823C}">
      <dgm:prSet/>
      <dgm:spPr/>
      <dgm:t>
        <a:bodyPr/>
        <a:lstStyle/>
        <a:p>
          <a:pPr rtl="0"/>
          <a:r>
            <a:rPr lang="en-US" b="1" smtClean="0"/>
            <a:t>View Models can be shared across multiple platforms</a:t>
          </a:r>
          <a:endParaRPr lang="en-US"/>
        </a:p>
      </dgm:t>
    </dgm:pt>
    <dgm:pt modelId="{AB78B6A9-3B1A-4015-8606-2C63E9C28710}" type="parTrans" cxnId="{A5408180-8204-4850-A64E-8C62DA7F2756}">
      <dgm:prSet/>
      <dgm:spPr/>
      <dgm:t>
        <a:bodyPr/>
        <a:lstStyle/>
        <a:p>
          <a:endParaRPr lang="en-US"/>
        </a:p>
      </dgm:t>
    </dgm:pt>
    <dgm:pt modelId="{F1CC6FBA-FA2C-46CC-AB1F-CBAF86F5F535}" type="sibTrans" cxnId="{A5408180-8204-4850-A64E-8C62DA7F2756}">
      <dgm:prSet/>
      <dgm:spPr/>
      <dgm:t>
        <a:bodyPr/>
        <a:lstStyle/>
        <a:p>
          <a:endParaRPr lang="en-US"/>
        </a:p>
      </dgm:t>
    </dgm:pt>
    <dgm:pt modelId="{6B99A5BB-FCD5-4C93-B2B5-3F61AAA06A6C}">
      <dgm:prSet/>
      <dgm:spPr/>
      <dgm:t>
        <a:bodyPr/>
        <a:lstStyle/>
        <a:p>
          <a:pPr rtl="0"/>
          <a:r>
            <a:rPr lang="en-US" smtClean="0">
              <a:solidFill>
                <a:schemeClr val="bg2">
                  <a:lumMod val="60000"/>
                  <a:lumOff val="40000"/>
                </a:schemeClr>
              </a:solidFill>
            </a:rPr>
            <a:t>Windows Store</a:t>
          </a:r>
          <a:endParaRPr lang="en-US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A1CEB6F0-FEB9-4CF2-BB68-74D69DB68171}" type="parTrans" cxnId="{AC55C081-7B68-459D-BAB4-918BAA941E10}">
      <dgm:prSet/>
      <dgm:spPr/>
      <dgm:t>
        <a:bodyPr/>
        <a:lstStyle/>
        <a:p>
          <a:endParaRPr lang="en-US"/>
        </a:p>
      </dgm:t>
    </dgm:pt>
    <dgm:pt modelId="{4FD71A0C-38D9-40D9-8EE9-F024F75A4674}" type="sibTrans" cxnId="{AC55C081-7B68-459D-BAB4-918BAA941E10}">
      <dgm:prSet/>
      <dgm:spPr/>
      <dgm:t>
        <a:bodyPr/>
        <a:lstStyle/>
        <a:p>
          <a:endParaRPr lang="en-US"/>
        </a:p>
      </dgm:t>
    </dgm:pt>
    <dgm:pt modelId="{E9A3612D-F975-48A2-86E0-83628BC4238F}">
      <dgm:prSet/>
      <dgm:spPr/>
      <dgm:t>
        <a:bodyPr/>
        <a:lstStyle/>
        <a:p>
          <a:pPr rtl="0"/>
          <a:r>
            <a:rPr lang="en-US" dirty="0" smtClean="0">
              <a:solidFill>
                <a:schemeClr val="bg2">
                  <a:lumMod val="60000"/>
                  <a:lumOff val="40000"/>
                </a:schemeClr>
              </a:solidFill>
            </a:rPr>
            <a:t>Windows Phone</a:t>
          </a:r>
          <a:endParaRPr lang="en-US" dirty="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6DAEF2EB-F807-4DCB-BBD6-4B48427F3F8D}" type="parTrans" cxnId="{0C18B604-1C69-41EB-8129-B965543CC5D5}">
      <dgm:prSet/>
      <dgm:spPr/>
      <dgm:t>
        <a:bodyPr/>
        <a:lstStyle/>
        <a:p>
          <a:endParaRPr lang="en-US"/>
        </a:p>
      </dgm:t>
    </dgm:pt>
    <dgm:pt modelId="{D47DE007-F5CD-4CE9-88A4-580F309DE364}" type="sibTrans" cxnId="{0C18B604-1C69-41EB-8129-B965543CC5D5}">
      <dgm:prSet/>
      <dgm:spPr/>
      <dgm:t>
        <a:bodyPr/>
        <a:lstStyle/>
        <a:p>
          <a:endParaRPr lang="en-US"/>
        </a:p>
      </dgm:t>
    </dgm:pt>
    <dgm:pt modelId="{A88E966F-ED36-412F-9360-B4F43822C624}">
      <dgm:prSet/>
      <dgm:spPr/>
      <dgm:t>
        <a:bodyPr/>
        <a:lstStyle/>
        <a:p>
          <a:pPr rtl="0"/>
          <a:r>
            <a:rPr lang="en-US" smtClean="0">
              <a:solidFill>
                <a:schemeClr val="bg2">
                  <a:lumMod val="60000"/>
                  <a:lumOff val="40000"/>
                </a:schemeClr>
              </a:solidFill>
            </a:rPr>
            <a:t>Android</a:t>
          </a:r>
          <a:endParaRPr lang="en-US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8968974D-66DD-4A5C-AB8F-771215AC61F3}" type="parTrans" cxnId="{02E6D95B-1F8A-4502-BB36-DC5E3B53832C}">
      <dgm:prSet/>
      <dgm:spPr/>
      <dgm:t>
        <a:bodyPr/>
        <a:lstStyle/>
        <a:p>
          <a:endParaRPr lang="en-US"/>
        </a:p>
      </dgm:t>
    </dgm:pt>
    <dgm:pt modelId="{BDE77041-414A-4E5E-9CC7-556D60B9C406}" type="sibTrans" cxnId="{02E6D95B-1F8A-4502-BB36-DC5E3B53832C}">
      <dgm:prSet/>
      <dgm:spPr/>
      <dgm:t>
        <a:bodyPr/>
        <a:lstStyle/>
        <a:p>
          <a:endParaRPr lang="en-US"/>
        </a:p>
      </dgm:t>
    </dgm:pt>
    <dgm:pt modelId="{3369310B-7444-44BB-887B-D6B22AA9520D}">
      <dgm:prSet/>
      <dgm:spPr/>
      <dgm:t>
        <a:bodyPr/>
        <a:lstStyle/>
        <a:p>
          <a:pPr rtl="0"/>
          <a:r>
            <a:rPr lang="en-US" dirty="0" smtClean="0">
              <a:solidFill>
                <a:schemeClr val="bg2">
                  <a:lumMod val="60000"/>
                  <a:lumOff val="40000"/>
                </a:schemeClr>
              </a:solidFill>
            </a:rPr>
            <a:t>iOS</a:t>
          </a:r>
          <a:endParaRPr lang="en-US" dirty="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BA84D61A-7B62-4439-8EBF-35FAA5384792}" type="parTrans" cxnId="{4F353F92-31EE-4000-BF83-E5D831233E7B}">
      <dgm:prSet/>
      <dgm:spPr/>
      <dgm:t>
        <a:bodyPr/>
        <a:lstStyle/>
        <a:p>
          <a:endParaRPr lang="en-US"/>
        </a:p>
      </dgm:t>
    </dgm:pt>
    <dgm:pt modelId="{E7780C68-1930-4483-9522-85F015047C61}" type="sibTrans" cxnId="{4F353F92-31EE-4000-BF83-E5D831233E7B}">
      <dgm:prSet/>
      <dgm:spPr/>
      <dgm:t>
        <a:bodyPr/>
        <a:lstStyle/>
        <a:p>
          <a:endParaRPr lang="en-US"/>
        </a:p>
      </dgm:t>
    </dgm:pt>
    <dgm:pt modelId="{3F8661AA-4AA7-4438-B479-48570A62AFAF}">
      <dgm:prSet/>
      <dgm:spPr/>
      <dgm:t>
        <a:bodyPr/>
        <a:lstStyle/>
        <a:p>
          <a:pPr rtl="0"/>
          <a:r>
            <a:rPr lang="en-US" dirty="0" smtClean="0"/>
            <a:t>Similar techniques can be used with models and frameworks like CSLA</a:t>
          </a:r>
          <a:endParaRPr lang="en-US" dirty="0"/>
        </a:p>
      </dgm:t>
    </dgm:pt>
    <dgm:pt modelId="{50F59478-E710-45FD-B1F9-8DB745487FB0}" type="parTrans" cxnId="{2CCE0CF6-2754-4D22-8191-16989DC1467E}">
      <dgm:prSet/>
      <dgm:spPr/>
      <dgm:t>
        <a:bodyPr/>
        <a:lstStyle/>
        <a:p>
          <a:endParaRPr lang="en-US"/>
        </a:p>
      </dgm:t>
    </dgm:pt>
    <dgm:pt modelId="{5C239DD9-8AF9-46FF-8040-8398C4C9B756}" type="sibTrans" cxnId="{2CCE0CF6-2754-4D22-8191-16989DC1467E}">
      <dgm:prSet/>
      <dgm:spPr/>
      <dgm:t>
        <a:bodyPr/>
        <a:lstStyle/>
        <a:p>
          <a:endParaRPr lang="en-US"/>
        </a:p>
      </dgm:t>
    </dgm:pt>
    <dgm:pt modelId="{3F00F6E5-CAC6-462B-AB5A-1691A4A138D0}" type="pres">
      <dgm:prSet presAssocID="{9F769D82-194C-4B76-AA82-FB251BF798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A3BCA8-3251-4DB6-A80D-987CA5BC4A15}" type="pres">
      <dgm:prSet presAssocID="{5A9DA7A1-0C17-408E-9E78-FEE96445B8D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98D04-9DF7-448D-BEE9-355D126CE6CC}" type="pres">
      <dgm:prSet presAssocID="{2B1B928C-9B11-4E53-902C-D24D4B095FA0}" presName="spacer" presStyleCnt="0"/>
      <dgm:spPr/>
    </dgm:pt>
    <dgm:pt modelId="{6AE29AE7-96C4-472D-83CC-53A9E58FCB90}" type="pres">
      <dgm:prSet presAssocID="{F204630B-55F8-4552-9E82-0A364E70823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F764D-502C-402B-87F3-2A8B989D6568}" type="pres">
      <dgm:prSet presAssocID="{F204630B-55F8-4552-9E82-0A364E70823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26F24F-A3BE-4253-BC1A-29A4937B76EE}" type="pres">
      <dgm:prSet presAssocID="{3F8661AA-4AA7-4438-B479-48570A62AFA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3299E0-1729-7047-9A80-EF30B1107FFB}" type="presOf" srcId="{E9A3612D-F975-48A2-86E0-83628BC4238F}" destId="{C20F764D-502C-402B-87F3-2A8B989D6568}" srcOrd="0" destOrd="1" presId="urn:microsoft.com/office/officeart/2005/8/layout/vList2"/>
    <dgm:cxn modelId="{C4B025DD-6B00-D04E-BE57-BE5B4BAAEE31}" type="presOf" srcId="{5A9DA7A1-0C17-408E-9E78-FEE96445B8DA}" destId="{6BA3BCA8-3251-4DB6-A80D-987CA5BC4A15}" srcOrd="0" destOrd="0" presId="urn:microsoft.com/office/officeart/2005/8/layout/vList2"/>
    <dgm:cxn modelId="{A5408180-8204-4850-A64E-8C62DA7F2756}" srcId="{9F769D82-194C-4B76-AA82-FB251BF7984C}" destId="{F204630B-55F8-4552-9E82-0A364E70823C}" srcOrd="1" destOrd="0" parTransId="{AB78B6A9-3B1A-4015-8606-2C63E9C28710}" sibTransId="{F1CC6FBA-FA2C-46CC-AB1F-CBAF86F5F535}"/>
    <dgm:cxn modelId="{D267D88A-C03C-0A45-BE08-7317B8AACBA9}" type="presOf" srcId="{A88E966F-ED36-412F-9360-B4F43822C624}" destId="{C20F764D-502C-402B-87F3-2A8B989D6568}" srcOrd="0" destOrd="2" presId="urn:microsoft.com/office/officeart/2005/8/layout/vList2"/>
    <dgm:cxn modelId="{8F75DB2A-6800-624B-9DDD-115736F0330B}" type="presOf" srcId="{3F8661AA-4AA7-4438-B479-48570A62AFAF}" destId="{8526F24F-A3BE-4253-BC1A-29A4937B76EE}" srcOrd="0" destOrd="0" presId="urn:microsoft.com/office/officeart/2005/8/layout/vList2"/>
    <dgm:cxn modelId="{BA9C7943-23B3-994A-A6F2-4C74B9CBF756}" type="presOf" srcId="{3369310B-7444-44BB-887B-D6B22AA9520D}" destId="{C20F764D-502C-402B-87F3-2A8B989D6568}" srcOrd="0" destOrd="3" presId="urn:microsoft.com/office/officeart/2005/8/layout/vList2"/>
    <dgm:cxn modelId="{AC55C081-7B68-459D-BAB4-918BAA941E10}" srcId="{F204630B-55F8-4552-9E82-0A364E70823C}" destId="{6B99A5BB-FCD5-4C93-B2B5-3F61AAA06A6C}" srcOrd="0" destOrd="0" parTransId="{A1CEB6F0-FEB9-4CF2-BB68-74D69DB68171}" sibTransId="{4FD71A0C-38D9-40D9-8EE9-F024F75A4674}"/>
    <dgm:cxn modelId="{537A9999-82DA-994E-82BA-030E42EE5C91}" type="presOf" srcId="{9F769D82-194C-4B76-AA82-FB251BF7984C}" destId="{3F00F6E5-CAC6-462B-AB5A-1691A4A138D0}" srcOrd="0" destOrd="0" presId="urn:microsoft.com/office/officeart/2005/8/layout/vList2"/>
    <dgm:cxn modelId="{2CCE0CF6-2754-4D22-8191-16989DC1467E}" srcId="{9F769D82-194C-4B76-AA82-FB251BF7984C}" destId="{3F8661AA-4AA7-4438-B479-48570A62AFAF}" srcOrd="2" destOrd="0" parTransId="{50F59478-E710-45FD-B1F9-8DB745487FB0}" sibTransId="{5C239DD9-8AF9-46FF-8040-8398C4C9B756}"/>
    <dgm:cxn modelId="{4F353F92-31EE-4000-BF83-E5D831233E7B}" srcId="{F204630B-55F8-4552-9E82-0A364E70823C}" destId="{3369310B-7444-44BB-887B-D6B22AA9520D}" srcOrd="3" destOrd="0" parTransId="{BA84D61A-7B62-4439-8EBF-35FAA5384792}" sibTransId="{E7780C68-1930-4483-9522-85F015047C61}"/>
    <dgm:cxn modelId="{02E6D95B-1F8A-4502-BB36-DC5E3B53832C}" srcId="{F204630B-55F8-4552-9E82-0A364E70823C}" destId="{A88E966F-ED36-412F-9360-B4F43822C624}" srcOrd="2" destOrd="0" parTransId="{8968974D-66DD-4A5C-AB8F-771215AC61F3}" sibTransId="{BDE77041-414A-4E5E-9CC7-556D60B9C406}"/>
    <dgm:cxn modelId="{1CC6E82B-17DF-4B70-9A47-1445D24E254D}" srcId="{9F769D82-194C-4B76-AA82-FB251BF7984C}" destId="{5A9DA7A1-0C17-408E-9E78-FEE96445B8DA}" srcOrd="0" destOrd="0" parTransId="{D589DDEE-B614-493E-8881-4FE146001A04}" sibTransId="{2B1B928C-9B11-4E53-902C-D24D4B095FA0}"/>
    <dgm:cxn modelId="{0C18B604-1C69-41EB-8129-B965543CC5D5}" srcId="{F204630B-55F8-4552-9E82-0A364E70823C}" destId="{E9A3612D-F975-48A2-86E0-83628BC4238F}" srcOrd="1" destOrd="0" parTransId="{6DAEF2EB-F807-4DCB-BBD6-4B48427F3F8D}" sibTransId="{D47DE007-F5CD-4CE9-88A4-580F309DE364}"/>
    <dgm:cxn modelId="{6CA50EFA-AF83-9F4F-BF85-316948A3EB50}" type="presOf" srcId="{6B99A5BB-FCD5-4C93-B2B5-3F61AAA06A6C}" destId="{C20F764D-502C-402B-87F3-2A8B989D6568}" srcOrd="0" destOrd="0" presId="urn:microsoft.com/office/officeart/2005/8/layout/vList2"/>
    <dgm:cxn modelId="{6B6D158C-C5B7-0F47-9065-31709F80ED53}" type="presOf" srcId="{F204630B-55F8-4552-9E82-0A364E70823C}" destId="{6AE29AE7-96C4-472D-83CC-53A9E58FCB90}" srcOrd="0" destOrd="0" presId="urn:microsoft.com/office/officeart/2005/8/layout/vList2"/>
    <dgm:cxn modelId="{98669ACC-A39D-C64E-AF84-7D08BCCDE91C}" type="presParOf" srcId="{3F00F6E5-CAC6-462B-AB5A-1691A4A138D0}" destId="{6BA3BCA8-3251-4DB6-A80D-987CA5BC4A15}" srcOrd="0" destOrd="0" presId="urn:microsoft.com/office/officeart/2005/8/layout/vList2"/>
    <dgm:cxn modelId="{5EC5C8D2-1608-734D-ACC9-247872B97D24}" type="presParOf" srcId="{3F00F6E5-CAC6-462B-AB5A-1691A4A138D0}" destId="{EAF98D04-9DF7-448D-BEE9-355D126CE6CC}" srcOrd="1" destOrd="0" presId="urn:microsoft.com/office/officeart/2005/8/layout/vList2"/>
    <dgm:cxn modelId="{33E3B3B6-7419-4346-B7A9-41E280A35313}" type="presParOf" srcId="{3F00F6E5-CAC6-462B-AB5A-1691A4A138D0}" destId="{6AE29AE7-96C4-472D-83CC-53A9E58FCB90}" srcOrd="2" destOrd="0" presId="urn:microsoft.com/office/officeart/2005/8/layout/vList2"/>
    <dgm:cxn modelId="{B1626D08-FA6F-4E41-B225-0F3D66676DBC}" type="presParOf" srcId="{3F00F6E5-CAC6-462B-AB5A-1691A4A138D0}" destId="{C20F764D-502C-402B-87F3-2A8B989D6568}" srcOrd="3" destOrd="0" presId="urn:microsoft.com/office/officeart/2005/8/layout/vList2"/>
    <dgm:cxn modelId="{C3DE1C17-872E-644D-B891-E7208AB9EFD2}" type="presParOf" srcId="{3F00F6E5-CAC6-462B-AB5A-1691A4A138D0}" destId="{8526F24F-A3BE-4253-BC1A-29A4937B76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7E0C58-E380-4BED-95A0-7F92969FCD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359E84-2D54-4AC5-9C91-B65B34902106}">
      <dgm:prSet/>
      <dgm:spPr/>
      <dgm:t>
        <a:bodyPr/>
        <a:lstStyle/>
        <a:p>
          <a:pPr rtl="0"/>
          <a:r>
            <a:rPr lang="en-US" smtClean="0"/>
            <a:t>Platforms, user expectations and skillsets may all impact code sharing strategy</a:t>
          </a:r>
          <a:endParaRPr lang="en-US"/>
        </a:p>
      </dgm:t>
    </dgm:pt>
    <dgm:pt modelId="{79085EFC-8780-4E38-BA18-BC85B6901A1E}" type="parTrans" cxnId="{09FDBF19-3607-476B-BAAC-EBEAD947EA70}">
      <dgm:prSet/>
      <dgm:spPr/>
      <dgm:t>
        <a:bodyPr/>
        <a:lstStyle/>
        <a:p>
          <a:endParaRPr lang="en-US"/>
        </a:p>
      </dgm:t>
    </dgm:pt>
    <dgm:pt modelId="{8E86A5D8-7E9E-4BB5-A735-1D92715F30D8}" type="sibTrans" cxnId="{09FDBF19-3607-476B-BAAC-EBEAD947EA70}">
      <dgm:prSet/>
      <dgm:spPr/>
      <dgm:t>
        <a:bodyPr/>
        <a:lstStyle/>
        <a:p>
          <a:endParaRPr lang="en-US"/>
        </a:p>
      </dgm:t>
    </dgm:pt>
    <dgm:pt modelId="{C66BA6A8-9912-4F4B-A19E-A6ACD53FF667}">
      <dgm:prSet/>
      <dgm:spPr/>
      <dgm:t>
        <a:bodyPr/>
        <a:lstStyle/>
        <a:p>
          <a:pPr rtl="0"/>
          <a:r>
            <a:rPr lang="en-US" smtClean="0"/>
            <a:t>Consider not just the platforms you are using today, but what you may need tomorrow</a:t>
          </a:r>
          <a:endParaRPr lang="en-US"/>
        </a:p>
      </dgm:t>
    </dgm:pt>
    <dgm:pt modelId="{0E612F9D-2491-42FB-9DBE-E5F4C93E9436}" type="parTrans" cxnId="{C060840E-41E9-48ED-B988-4294B109DFF2}">
      <dgm:prSet/>
      <dgm:spPr/>
      <dgm:t>
        <a:bodyPr/>
        <a:lstStyle/>
        <a:p>
          <a:endParaRPr lang="en-US"/>
        </a:p>
      </dgm:t>
    </dgm:pt>
    <dgm:pt modelId="{C5FC2CCC-16F0-4306-A57A-169CDCB9E1DA}" type="sibTrans" cxnId="{C060840E-41E9-48ED-B988-4294B109DFF2}">
      <dgm:prSet/>
      <dgm:spPr/>
      <dgm:t>
        <a:bodyPr/>
        <a:lstStyle/>
        <a:p>
          <a:endParaRPr lang="en-US"/>
        </a:p>
      </dgm:t>
    </dgm:pt>
    <dgm:pt modelId="{71A8AD5F-67E9-4200-825B-8272E5305738}">
      <dgm:prSet/>
      <dgm:spPr/>
      <dgm:t>
        <a:bodyPr/>
        <a:lstStyle/>
        <a:p>
          <a:pPr rtl="0"/>
          <a:r>
            <a:rPr lang="en-US" smtClean="0"/>
            <a:t>Arrange your project in such a way that your shared logic is both maintainable and extensible</a:t>
          </a:r>
          <a:endParaRPr lang="en-US"/>
        </a:p>
      </dgm:t>
    </dgm:pt>
    <dgm:pt modelId="{0C1A6E07-0190-4D3A-91F3-A3FC13F4533D}" type="parTrans" cxnId="{706A731C-E8FA-4A06-B436-784B1172033B}">
      <dgm:prSet/>
      <dgm:spPr/>
      <dgm:t>
        <a:bodyPr/>
        <a:lstStyle/>
        <a:p>
          <a:endParaRPr lang="en-US"/>
        </a:p>
      </dgm:t>
    </dgm:pt>
    <dgm:pt modelId="{2155454D-E548-4793-B643-72C828C5A3F5}" type="sibTrans" cxnId="{706A731C-E8FA-4A06-B436-784B1172033B}">
      <dgm:prSet/>
      <dgm:spPr/>
      <dgm:t>
        <a:bodyPr/>
        <a:lstStyle/>
        <a:p>
          <a:endParaRPr lang="en-US"/>
        </a:p>
      </dgm:t>
    </dgm:pt>
    <dgm:pt modelId="{E13B18A3-5FAA-49EE-9B30-5C84D747C544}" type="pres">
      <dgm:prSet presAssocID="{857E0C58-E380-4BED-95A0-7F92969FCD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B78270-8C26-4655-8F28-0F60D38D7A7D}" type="pres">
      <dgm:prSet presAssocID="{69359E84-2D54-4AC5-9C91-B65B3490210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9A4387-0BB2-4666-8C65-FC8E6D17EF68}" type="pres">
      <dgm:prSet presAssocID="{8E86A5D8-7E9E-4BB5-A735-1D92715F30D8}" presName="spacer" presStyleCnt="0"/>
      <dgm:spPr/>
    </dgm:pt>
    <dgm:pt modelId="{567A4523-9D01-4CA7-982D-022AD4CD715C}" type="pres">
      <dgm:prSet presAssocID="{C66BA6A8-9912-4F4B-A19E-A6ACD53FF6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0BB96-7094-45AA-B6F2-2E2C6F59D1C1}" type="pres">
      <dgm:prSet presAssocID="{C5FC2CCC-16F0-4306-A57A-169CDCB9E1DA}" presName="spacer" presStyleCnt="0"/>
      <dgm:spPr/>
    </dgm:pt>
    <dgm:pt modelId="{D6ECD0C5-F9B0-4093-AC4A-BBAAF26C93FB}" type="pres">
      <dgm:prSet presAssocID="{71A8AD5F-67E9-4200-825B-8272E530573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6A731C-E8FA-4A06-B436-784B1172033B}" srcId="{857E0C58-E380-4BED-95A0-7F92969FCD73}" destId="{71A8AD5F-67E9-4200-825B-8272E5305738}" srcOrd="2" destOrd="0" parTransId="{0C1A6E07-0190-4D3A-91F3-A3FC13F4533D}" sibTransId="{2155454D-E548-4793-B643-72C828C5A3F5}"/>
    <dgm:cxn modelId="{5BC5B2B7-21E7-A84D-B1C6-81051770965A}" type="presOf" srcId="{71A8AD5F-67E9-4200-825B-8272E5305738}" destId="{D6ECD0C5-F9B0-4093-AC4A-BBAAF26C93FB}" srcOrd="0" destOrd="0" presId="urn:microsoft.com/office/officeart/2005/8/layout/vList2"/>
    <dgm:cxn modelId="{09FDBF19-3607-476B-BAAC-EBEAD947EA70}" srcId="{857E0C58-E380-4BED-95A0-7F92969FCD73}" destId="{69359E84-2D54-4AC5-9C91-B65B34902106}" srcOrd="0" destOrd="0" parTransId="{79085EFC-8780-4E38-BA18-BC85B6901A1E}" sibTransId="{8E86A5D8-7E9E-4BB5-A735-1D92715F30D8}"/>
    <dgm:cxn modelId="{C060840E-41E9-48ED-B988-4294B109DFF2}" srcId="{857E0C58-E380-4BED-95A0-7F92969FCD73}" destId="{C66BA6A8-9912-4F4B-A19E-A6ACD53FF667}" srcOrd="1" destOrd="0" parTransId="{0E612F9D-2491-42FB-9DBE-E5F4C93E9436}" sibTransId="{C5FC2CCC-16F0-4306-A57A-169CDCB9E1DA}"/>
    <dgm:cxn modelId="{73DF451B-CE74-F042-8A83-54924A4157BD}" type="presOf" srcId="{69359E84-2D54-4AC5-9C91-B65B34902106}" destId="{9DB78270-8C26-4655-8F28-0F60D38D7A7D}" srcOrd="0" destOrd="0" presId="urn:microsoft.com/office/officeart/2005/8/layout/vList2"/>
    <dgm:cxn modelId="{82E0F125-FAF5-9646-84C3-CC5452C40118}" type="presOf" srcId="{C66BA6A8-9912-4F4B-A19E-A6ACD53FF667}" destId="{567A4523-9D01-4CA7-982D-022AD4CD715C}" srcOrd="0" destOrd="0" presId="urn:microsoft.com/office/officeart/2005/8/layout/vList2"/>
    <dgm:cxn modelId="{2F20C43D-67C1-134F-8A2D-914D12EA75EC}" type="presOf" srcId="{857E0C58-E380-4BED-95A0-7F92969FCD73}" destId="{E13B18A3-5FAA-49EE-9B30-5C84D747C544}" srcOrd="0" destOrd="0" presId="urn:microsoft.com/office/officeart/2005/8/layout/vList2"/>
    <dgm:cxn modelId="{6098954D-CC9B-DB4B-86C8-292B4947B3CA}" type="presParOf" srcId="{E13B18A3-5FAA-49EE-9B30-5C84D747C544}" destId="{9DB78270-8C26-4655-8F28-0F60D38D7A7D}" srcOrd="0" destOrd="0" presId="urn:microsoft.com/office/officeart/2005/8/layout/vList2"/>
    <dgm:cxn modelId="{15F0B123-CEE8-504D-9BA9-FD4DAE1BBC01}" type="presParOf" srcId="{E13B18A3-5FAA-49EE-9B30-5C84D747C544}" destId="{E79A4387-0BB2-4666-8C65-FC8E6D17EF68}" srcOrd="1" destOrd="0" presId="urn:microsoft.com/office/officeart/2005/8/layout/vList2"/>
    <dgm:cxn modelId="{61FAFE76-13BF-9D47-8772-C533A8C4C6AD}" type="presParOf" srcId="{E13B18A3-5FAA-49EE-9B30-5C84D747C544}" destId="{567A4523-9D01-4CA7-982D-022AD4CD715C}" srcOrd="2" destOrd="0" presId="urn:microsoft.com/office/officeart/2005/8/layout/vList2"/>
    <dgm:cxn modelId="{32F3584D-77F3-014D-A8DE-392E80CB33CE}" type="presParOf" srcId="{E13B18A3-5FAA-49EE-9B30-5C84D747C544}" destId="{A190BB96-7094-45AA-B6F2-2E2C6F59D1C1}" srcOrd="3" destOrd="0" presId="urn:microsoft.com/office/officeart/2005/8/layout/vList2"/>
    <dgm:cxn modelId="{7B044C70-10F1-8341-B9F4-B1A6E6FDF86E}" type="presParOf" srcId="{E13B18A3-5FAA-49EE-9B30-5C84D747C544}" destId="{D6ECD0C5-F9B0-4093-AC4A-BBAAF26C93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729C64-846C-4F74-9623-D97CE5382D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D995E6-2B91-4963-A2BF-6ECF6611A383}">
      <dgm:prSet/>
      <dgm:spPr/>
      <dgm:t>
        <a:bodyPr/>
        <a:lstStyle/>
        <a:p>
          <a:pPr rtl="0"/>
          <a:r>
            <a:rPr lang="en-US" b="1" smtClean="0"/>
            <a:t>Universal app – an app made to run on the iPad and iPhone</a:t>
          </a:r>
          <a:endParaRPr lang="en-US"/>
        </a:p>
      </dgm:t>
    </dgm:pt>
    <dgm:pt modelId="{A3C4410F-8840-45A6-89E2-7D3D91F5E9D7}" type="parTrans" cxnId="{A868ED83-E6E5-4316-95DF-7914D8517795}">
      <dgm:prSet/>
      <dgm:spPr/>
      <dgm:t>
        <a:bodyPr/>
        <a:lstStyle/>
        <a:p>
          <a:endParaRPr lang="en-US"/>
        </a:p>
      </dgm:t>
    </dgm:pt>
    <dgm:pt modelId="{02614AC9-8A43-4B7E-B477-CF760ABC67AD}" type="sibTrans" cxnId="{A868ED83-E6E5-4316-95DF-7914D8517795}">
      <dgm:prSet/>
      <dgm:spPr/>
      <dgm:t>
        <a:bodyPr/>
        <a:lstStyle/>
        <a:p>
          <a:endParaRPr lang="en-US"/>
        </a:p>
      </dgm:t>
    </dgm:pt>
    <dgm:pt modelId="{B71031AB-EBA7-481C-BE31-83FC29B875D4}">
      <dgm:prSet/>
      <dgm:spPr/>
      <dgm:t>
        <a:bodyPr/>
        <a:lstStyle/>
        <a:p>
          <a:pPr rtl="0"/>
          <a:r>
            <a:rPr lang="en-US" b="1" smtClean="0"/>
            <a:t>Universal Windows app – an app made to run on Windows 8.1 (Windows Store Applications) and Windows Phone</a:t>
          </a:r>
          <a:endParaRPr lang="en-US"/>
        </a:p>
      </dgm:t>
    </dgm:pt>
    <dgm:pt modelId="{D7C6E75E-DA3F-4652-99AE-044077427D35}" type="parTrans" cxnId="{03BA38FA-71C4-465A-AC97-8CD7C359DA28}">
      <dgm:prSet/>
      <dgm:spPr/>
      <dgm:t>
        <a:bodyPr/>
        <a:lstStyle/>
        <a:p>
          <a:endParaRPr lang="en-US"/>
        </a:p>
      </dgm:t>
    </dgm:pt>
    <dgm:pt modelId="{F5CAB4AF-1DA3-46D6-9138-F1B7B15CE97F}" type="sibTrans" cxnId="{03BA38FA-71C4-465A-AC97-8CD7C359DA28}">
      <dgm:prSet/>
      <dgm:spPr/>
      <dgm:t>
        <a:bodyPr/>
        <a:lstStyle/>
        <a:p>
          <a:endParaRPr lang="en-US"/>
        </a:p>
      </dgm:t>
    </dgm:pt>
    <dgm:pt modelId="{50E7A67B-8717-47C3-8E48-2C2D7B2F7943}">
      <dgm:prSet/>
      <dgm:spPr/>
      <dgm:t>
        <a:bodyPr/>
        <a:lstStyle/>
        <a:p>
          <a:pPr rtl="0"/>
          <a:r>
            <a:rPr lang="en-US" b="1" smtClean="0"/>
            <a:t>Unified API – An API to write code that can run on iOS and OSX</a:t>
          </a:r>
          <a:endParaRPr lang="en-US"/>
        </a:p>
      </dgm:t>
    </dgm:pt>
    <dgm:pt modelId="{53D6347F-4CA6-452F-B15C-0DF9883A79A1}" type="parTrans" cxnId="{F252EDD6-2B38-4D70-9AC0-68835FDD8E4E}">
      <dgm:prSet/>
      <dgm:spPr/>
      <dgm:t>
        <a:bodyPr/>
        <a:lstStyle/>
        <a:p>
          <a:endParaRPr lang="en-US"/>
        </a:p>
      </dgm:t>
    </dgm:pt>
    <dgm:pt modelId="{013393E5-ABD6-42C0-93F8-180C844E4E66}" type="sibTrans" cxnId="{F252EDD6-2B38-4D70-9AC0-68835FDD8E4E}">
      <dgm:prSet/>
      <dgm:spPr/>
      <dgm:t>
        <a:bodyPr/>
        <a:lstStyle/>
        <a:p>
          <a:endParaRPr lang="en-US"/>
        </a:p>
      </dgm:t>
    </dgm:pt>
    <dgm:pt modelId="{856B7950-1995-47A6-867D-5FE729434B5B}">
      <dgm:prSet/>
      <dgm:spPr/>
      <dgm:t>
        <a:bodyPr/>
        <a:lstStyle/>
        <a:p>
          <a:pPr rtl="0"/>
          <a:r>
            <a:rPr lang="en-US" b="1" smtClean="0"/>
            <a:t>Android apps are “universal” in that they can work on phones and tablets</a:t>
          </a:r>
          <a:endParaRPr lang="en-US"/>
        </a:p>
      </dgm:t>
    </dgm:pt>
    <dgm:pt modelId="{F632AA7B-A090-41A5-A8DF-45D5B93FF085}" type="parTrans" cxnId="{A9F61777-1215-45B6-97EC-C215B43E9821}">
      <dgm:prSet/>
      <dgm:spPr/>
      <dgm:t>
        <a:bodyPr/>
        <a:lstStyle/>
        <a:p>
          <a:endParaRPr lang="en-US"/>
        </a:p>
      </dgm:t>
    </dgm:pt>
    <dgm:pt modelId="{6635F377-9C4F-4110-9947-B9029D1C7F83}" type="sibTrans" cxnId="{A9F61777-1215-45B6-97EC-C215B43E9821}">
      <dgm:prSet/>
      <dgm:spPr/>
      <dgm:t>
        <a:bodyPr/>
        <a:lstStyle/>
        <a:p>
          <a:endParaRPr lang="en-US"/>
        </a:p>
      </dgm:t>
    </dgm:pt>
    <dgm:pt modelId="{1D01B076-31FE-4B32-AAB3-9AD786E4F200}" type="pres">
      <dgm:prSet presAssocID="{0E729C64-846C-4F74-9623-D97CE5382D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49A832-34F6-4515-8946-A170C0C4F307}" type="pres">
      <dgm:prSet presAssocID="{0ED995E6-2B91-4963-A2BF-6ECF6611A38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5C9E9-7A95-495B-B568-B2017A9EDAD2}" type="pres">
      <dgm:prSet presAssocID="{02614AC9-8A43-4B7E-B477-CF760ABC67AD}" presName="spacer" presStyleCnt="0"/>
      <dgm:spPr/>
    </dgm:pt>
    <dgm:pt modelId="{094D3972-566F-48D4-B7E0-BD0B2D19EBE8}" type="pres">
      <dgm:prSet presAssocID="{B71031AB-EBA7-481C-BE31-83FC29B875D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7FB21-77E6-4286-A0BD-945ECBF15707}" type="pres">
      <dgm:prSet presAssocID="{F5CAB4AF-1DA3-46D6-9138-F1B7B15CE97F}" presName="spacer" presStyleCnt="0"/>
      <dgm:spPr/>
    </dgm:pt>
    <dgm:pt modelId="{0E02C6A5-28F1-4BD1-92A8-DA4EF344734C}" type="pres">
      <dgm:prSet presAssocID="{50E7A67B-8717-47C3-8E48-2C2D7B2F794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8F15F-7F11-457A-8863-71688E170686}" type="pres">
      <dgm:prSet presAssocID="{013393E5-ABD6-42C0-93F8-180C844E4E66}" presName="spacer" presStyleCnt="0"/>
      <dgm:spPr/>
    </dgm:pt>
    <dgm:pt modelId="{CE05C771-82CD-46FE-A72E-C2E78699A078}" type="pres">
      <dgm:prSet presAssocID="{856B7950-1995-47A6-867D-5FE729434B5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52EDD6-2B38-4D70-9AC0-68835FDD8E4E}" srcId="{0E729C64-846C-4F74-9623-D97CE5382DBF}" destId="{50E7A67B-8717-47C3-8E48-2C2D7B2F7943}" srcOrd="2" destOrd="0" parTransId="{53D6347F-4CA6-452F-B15C-0DF9883A79A1}" sibTransId="{013393E5-ABD6-42C0-93F8-180C844E4E66}"/>
    <dgm:cxn modelId="{331D7147-FCA2-194E-9340-233DBA947CD4}" type="presOf" srcId="{0ED995E6-2B91-4963-A2BF-6ECF6611A383}" destId="{BF49A832-34F6-4515-8946-A170C0C4F307}" srcOrd="0" destOrd="0" presId="urn:microsoft.com/office/officeart/2005/8/layout/vList2"/>
    <dgm:cxn modelId="{A868ED83-E6E5-4316-95DF-7914D8517795}" srcId="{0E729C64-846C-4F74-9623-D97CE5382DBF}" destId="{0ED995E6-2B91-4963-A2BF-6ECF6611A383}" srcOrd="0" destOrd="0" parTransId="{A3C4410F-8840-45A6-89E2-7D3D91F5E9D7}" sibTransId="{02614AC9-8A43-4B7E-B477-CF760ABC67AD}"/>
    <dgm:cxn modelId="{03BA38FA-71C4-465A-AC97-8CD7C359DA28}" srcId="{0E729C64-846C-4F74-9623-D97CE5382DBF}" destId="{B71031AB-EBA7-481C-BE31-83FC29B875D4}" srcOrd="1" destOrd="0" parTransId="{D7C6E75E-DA3F-4652-99AE-044077427D35}" sibTransId="{F5CAB4AF-1DA3-46D6-9138-F1B7B15CE97F}"/>
    <dgm:cxn modelId="{F64D01BF-7D02-1C45-A065-29180BCAE36A}" type="presOf" srcId="{50E7A67B-8717-47C3-8E48-2C2D7B2F7943}" destId="{0E02C6A5-28F1-4BD1-92A8-DA4EF344734C}" srcOrd="0" destOrd="0" presId="urn:microsoft.com/office/officeart/2005/8/layout/vList2"/>
    <dgm:cxn modelId="{3468480A-A077-5A4D-81C0-7A36CBA60862}" type="presOf" srcId="{0E729C64-846C-4F74-9623-D97CE5382DBF}" destId="{1D01B076-31FE-4B32-AAB3-9AD786E4F200}" srcOrd="0" destOrd="0" presId="urn:microsoft.com/office/officeart/2005/8/layout/vList2"/>
    <dgm:cxn modelId="{60DC4036-AE9F-2743-BB50-A54399D868A8}" type="presOf" srcId="{B71031AB-EBA7-481C-BE31-83FC29B875D4}" destId="{094D3972-566F-48D4-B7E0-BD0B2D19EBE8}" srcOrd="0" destOrd="0" presId="urn:microsoft.com/office/officeart/2005/8/layout/vList2"/>
    <dgm:cxn modelId="{A9F61777-1215-45B6-97EC-C215B43E9821}" srcId="{0E729C64-846C-4F74-9623-D97CE5382DBF}" destId="{856B7950-1995-47A6-867D-5FE729434B5B}" srcOrd="3" destOrd="0" parTransId="{F632AA7B-A090-41A5-A8DF-45D5B93FF085}" sibTransId="{6635F377-9C4F-4110-9947-B9029D1C7F83}"/>
    <dgm:cxn modelId="{43A8F009-E21A-AF4E-A9D8-82DF0331641E}" type="presOf" srcId="{856B7950-1995-47A6-867D-5FE729434B5B}" destId="{CE05C771-82CD-46FE-A72E-C2E78699A078}" srcOrd="0" destOrd="0" presId="urn:microsoft.com/office/officeart/2005/8/layout/vList2"/>
    <dgm:cxn modelId="{D2C16D8B-83A1-0A47-B5B8-A12475F9A58C}" type="presParOf" srcId="{1D01B076-31FE-4B32-AAB3-9AD786E4F200}" destId="{BF49A832-34F6-4515-8946-A170C0C4F307}" srcOrd="0" destOrd="0" presId="urn:microsoft.com/office/officeart/2005/8/layout/vList2"/>
    <dgm:cxn modelId="{3386FC7E-6FCC-894F-97E1-8CFE16BB584E}" type="presParOf" srcId="{1D01B076-31FE-4B32-AAB3-9AD786E4F200}" destId="{D545C9E9-7A95-495B-B568-B2017A9EDAD2}" srcOrd="1" destOrd="0" presId="urn:microsoft.com/office/officeart/2005/8/layout/vList2"/>
    <dgm:cxn modelId="{34CC45B5-CB69-DF49-8520-F33E26D7AE6F}" type="presParOf" srcId="{1D01B076-31FE-4B32-AAB3-9AD786E4F200}" destId="{094D3972-566F-48D4-B7E0-BD0B2D19EBE8}" srcOrd="2" destOrd="0" presId="urn:microsoft.com/office/officeart/2005/8/layout/vList2"/>
    <dgm:cxn modelId="{2AABE3DA-7644-7F4A-A507-EFE7BB87E110}" type="presParOf" srcId="{1D01B076-31FE-4B32-AAB3-9AD786E4F200}" destId="{E1D7FB21-77E6-4286-A0BD-945ECBF15707}" srcOrd="3" destOrd="0" presId="urn:microsoft.com/office/officeart/2005/8/layout/vList2"/>
    <dgm:cxn modelId="{8F0FF837-7CB0-1C40-8B05-92A7E16543C2}" type="presParOf" srcId="{1D01B076-31FE-4B32-AAB3-9AD786E4F200}" destId="{0E02C6A5-28F1-4BD1-92A8-DA4EF344734C}" srcOrd="4" destOrd="0" presId="urn:microsoft.com/office/officeart/2005/8/layout/vList2"/>
    <dgm:cxn modelId="{C2494E9E-D810-C142-B828-877F62AFFD9E}" type="presParOf" srcId="{1D01B076-31FE-4B32-AAB3-9AD786E4F200}" destId="{7C28F15F-7F11-457A-8863-71688E170686}" srcOrd="5" destOrd="0" presId="urn:microsoft.com/office/officeart/2005/8/layout/vList2"/>
    <dgm:cxn modelId="{BCDE4383-9309-9F4A-977A-F4D44897C60D}" type="presParOf" srcId="{1D01B076-31FE-4B32-AAB3-9AD786E4F200}" destId="{CE05C771-82CD-46FE-A72E-C2E78699A0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5070B-4CB4-8042-8090-732C212521E7}">
      <dsp:nvSpPr>
        <dsp:cNvPr id="0" name=""/>
        <dsp:cNvSpPr/>
      </dsp:nvSpPr>
      <dsp:spPr>
        <a:xfrm>
          <a:off x="0" y="26363"/>
          <a:ext cx="8229600" cy="10313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Why is it important</a:t>
          </a:r>
          <a:endParaRPr lang="en-US" sz="4300" kern="1200"/>
        </a:p>
      </dsp:txBody>
      <dsp:txXfrm>
        <a:off x="50347" y="76710"/>
        <a:ext cx="8128906" cy="930660"/>
      </dsp:txXfrm>
    </dsp:sp>
    <dsp:sp modelId="{73DADA7A-0990-024D-A211-B78105462F6A}">
      <dsp:nvSpPr>
        <dsp:cNvPr id="0" name=""/>
        <dsp:cNvSpPr/>
      </dsp:nvSpPr>
      <dsp:spPr>
        <a:xfrm>
          <a:off x="0" y="1181558"/>
          <a:ext cx="8229600" cy="10313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Mechanics of code sharing in .Net</a:t>
          </a:r>
          <a:endParaRPr lang="en-US" sz="4300" kern="1200"/>
        </a:p>
      </dsp:txBody>
      <dsp:txXfrm>
        <a:off x="50347" y="1231905"/>
        <a:ext cx="8128906" cy="930660"/>
      </dsp:txXfrm>
    </dsp:sp>
    <dsp:sp modelId="{DC9C752A-2FF8-654E-9AD2-FE104E20A62D}">
      <dsp:nvSpPr>
        <dsp:cNvPr id="0" name=""/>
        <dsp:cNvSpPr/>
      </dsp:nvSpPr>
      <dsp:spPr>
        <a:xfrm>
          <a:off x="0" y="2336753"/>
          <a:ext cx="8229600" cy="103135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smtClean="0"/>
            <a:t>Roll of Frameworks</a:t>
          </a:r>
          <a:endParaRPr lang="en-US" sz="4300" kern="1200"/>
        </a:p>
      </dsp:txBody>
      <dsp:txXfrm>
        <a:off x="50347" y="2387100"/>
        <a:ext cx="8128906" cy="93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67EA3-C47E-C84F-BE64-BCB95D63C791}">
      <dsp:nvSpPr>
        <dsp:cNvPr id="0" name=""/>
        <dsp:cNvSpPr/>
      </dsp:nvSpPr>
      <dsp:spPr>
        <a:xfrm>
          <a:off x="0" y="19636"/>
          <a:ext cx="8229600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Making a very complex architecture to share code that would be easy to maintain on more than one platform is not a win</a:t>
          </a:r>
          <a:endParaRPr lang="en-US" sz="2000" kern="1200"/>
        </a:p>
      </dsp:txBody>
      <dsp:txXfrm>
        <a:off x="38838" y="58474"/>
        <a:ext cx="8151924" cy="717924"/>
      </dsp:txXfrm>
    </dsp:sp>
    <dsp:sp modelId="{E087C09D-7BFB-7945-9410-EA5D6BF7FDCF}">
      <dsp:nvSpPr>
        <dsp:cNvPr id="0" name=""/>
        <dsp:cNvSpPr/>
      </dsp:nvSpPr>
      <dsp:spPr>
        <a:xfrm>
          <a:off x="0" y="872836"/>
          <a:ext cx="8229600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Inheritance models five levels deep to share a few lines of code in each level is not a win</a:t>
          </a:r>
          <a:endParaRPr lang="en-US" sz="2000" kern="1200"/>
        </a:p>
      </dsp:txBody>
      <dsp:txXfrm>
        <a:off x="38838" y="911674"/>
        <a:ext cx="8151924" cy="717924"/>
      </dsp:txXfrm>
    </dsp:sp>
    <dsp:sp modelId="{675DC81D-E924-B74E-B7B4-B6050E6B7971}">
      <dsp:nvSpPr>
        <dsp:cNvPr id="0" name=""/>
        <dsp:cNvSpPr/>
      </dsp:nvSpPr>
      <dsp:spPr>
        <a:xfrm>
          <a:off x="0" y="1726036"/>
          <a:ext cx="8229600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Balance avoiding tight coupling with being able to understand the code </a:t>
          </a:r>
          <a:endParaRPr lang="en-US" sz="2000" kern="1200"/>
        </a:p>
      </dsp:txBody>
      <dsp:txXfrm>
        <a:off x="38838" y="1764874"/>
        <a:ext cx="8151924" cy="717924"/>
      </dsp:txXfrm>
    </dsp:sp>
    <dsp:sp modelId="{B1F62825-8B41-FA43-A4F4-1642EF04B732}">
      <dsp:nvSpPr>
        <dsp:cNvPr id="0" name=""/>
        <dsp:cNvSpPr/>
      </dsp:nvSpPr>
      <dsp:spPr>
        <a:xfrm>
          <a:off x="0" y="2579236"/>
          <a:ext cx="8229600" cy="79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Sharing code is not the goal, the goal is maintainability</a:t>
          </a:r>
          <a:endParaRPr lang="en-US" sz="2000" kern="1200"/>
        </a:p>
      </dsp:txBody>
      <dsp:txXfrm>
        <a:off x="38838" y="2618074"/>
        <a:ext cx="8151924" cy="71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3BCA8-3251-4DB6-A80D-987CA5BC4A15}">
      <dsp:nvSpPr>
        <dsp:cNvPr id="0" name=""/>
        <dsp:cNvSpPr/>
      </dsp:nvSpPr>
      <dsp:spPr>
        <a:xfrm>
          <a:off x="0" y="19809"/>
          <a:ext cx="73691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Combination of tools and frameworks make this possible</a:t>
          </a:r>
          <a:endParaRPr lang="en-US" sz="2000" kern="1200"/>
        </a:p>
      </dsp:txBody>
      <dsp:txXfrm>
        <a:off x="38784" y="58593"/>
        <a:ext cx="7291607" cy="716935"/>
      </dsp:txXfrm>
    </dsp:sp>
    <dsp:sp modelId="{6AE29AE7-96C4-472D-83CC-53A9E58FCB90}">
      <dsp:nvSpPr>
        <dsp:cNvPr id="0" name=""/>
        <dsp:cNvSpPr/>
      </dsp:nvSpPr>
      <dsp:spPr>
        <a:xfrm>
          <a:off x="0" y="871912"/>
          <a:ext cx="73691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View Models can be shared across multiple platforms</a:t>
          </a:r>
          <a:endParaRPr lang="en-US" sz="2000" kern="1200"/>
        </a:p>
      </dsp:txBody>
      <dsp:txXfrm>
        <a:off x="38784" y="910696"/>
        <a:ext cx="7291607" cy="716935"/>
      </dsp:txXfrm>
    </dsp:sp>
    <dsp:sp modelId="{C20F764D-502C-402B-87F3-2A8B989D6568}">
      <dsp:nvSpPr>
        <dsp:cNvPr id="0" name=""/>
        <dsp:cNvSpPr/>
      </dsp:nvSpPr>
      <dsp:spPr>
        <a:xfrm>
          <a:off x="0" y="1666415"/>
          <a:ext cx="7369175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71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>
              <a:solidFill>
                <a:schemeClr val="bg2">
                  <a:lumMod val="60000"/>
                  <a:lumOff val="40000"/>
                </a:schemeClr>
              </a:solidFill>
            </a:rPr>
            <a:t>Windows Store</a:t>
          </a:r>
          <a:endParaRPr lang="en-US" sz="1600" kern="1200">
            <a:solidFill>
              <a:schemeClr val="bg2">
                <a:lumMod val="60000"/>
                <a:lumOff val="4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solidFill>
                <a:schemeClr val="bg2">
                  <a:lumMod val="60000"/>
                  <a:lumOff val="40000"/>
                </a:schemeClr>
              </a:solidFill>
            </a:rPr>
            <a:t>Windows Phone</a:t>
          </a:r>
          <a:endParaRPr lang="en-US" sz="1600" kern="1200" dirty="0">
            <a:solidFill>
              <a:schemeClr val="bg2">
                <a:lumMod val="60000"/>
                <a:lumOff val="4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>
              <a:solidFill>
                <a:schemeClr val="bg2">
                  <a:lumMod val="60000"/>
                  <a:lumOff val="40000"/>
                </a:schemeClr>
              </a:solidFill>
            </a:rPr>
            <a:t>Android</a:t>
          </a:r>
          <a:endParaRPr lang="en-US" sz="1600" kern="1200">
            <a:solidFill>
              <a:schemeClr val="bg2">
                <a:lumMod val="60000"/>
                <a:lumOff val="4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>
              <a:solidFill>
                <a:schemeClr val="bg2">
                  <a:lumMod val="60000"/>
                  <a:lumOff val="40000"/>
                </a:schemeClr>
              </a:solidFill>
            </a:rPr>
            <a:t>iOS</a:t>
          </a:r>
          <a:endParaRPr lang="en-US" sz="1600" kern="1200" dirty="0">
            <a:solidFill>
              <a:schemeClr val="bg2">
                <a:lumMod val="60000"/>
                <a:lumOff val="40000"/>
              </a:schemeClr>
            </a:solidFill>
          </a:endParaRPr>
        </a:p>
      </dsp:txBody>
      <dsp:txXfrm>
        <a:off x="0" y="1666415"/>
        <a:ext cx="7369175" cy="1097100"/>
      </dsp:txXfrm>
    </dsp:sp>
    <dsp:sp modelId="{8526F24F-A3BE-4253-BC1A-29A4937B76EE}">
      <dsp:nvSpPr>
        <dsp:cNvPr id="0" name=""/>
        <dsp:cNvSpPr/>
      </dsp:nvSpPr>
      <dsp:spPr>
        <a:xfrm>
          <a:off x="0" y="2763515"/>
          <a:ext cx="73691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Similar techniques can be used with models and frameworks like CSLA</a:t>
          </a:r>
          <a:endParaRPr lang="en-US" sz="2000" kern="1200" dirty="0"/>
        </a:p>
      </dsp:txBody>
      <dsp:txXfrm>
        <a:off x="38784" y="2802299"/>
        <a:ext cx="7291607" cy="716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78270-8C26-4655-8F28-0F60D38D7A7D}">
      <dsp:nvSpPr>
        <dsp:cNvPr id="0" name=""/>
        <dsp:cNvSpPr/>
      </dsp:nvSpPr>
      <dsp:spPr>
        <a:xfrm>
          <a:off x="0" y="8385"/>
          <a:ext cx="8229600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Platforms, user expectations and skillsets may all impact code sharing strategy</a:t>
          </a:r>
          <a:endParaRPr lang="en-US" sz="2700" kern="1200"/>
        </a:p>
      </dsp:txBody>
      <dsp:txXfrm>
        <a:off x="52431" y="60816"/>
        <a:ext cx="8124738" cy="969198"/>
      </dsp:txXfrm>
    </dsp:sp>
    <dsp:sp modelId="{567A4523-9D01-4CA7-982D-022AD4CD715C}">
      <dsp:nvSpPr>
        <dsp:cNvPr id="0" name=""/>
        <dsp:cNvSpPr/>
      </dsp:nvSpPr>
      <dsp:spPr>
        <a:xfrm>
          <a:off x="0" y="1160206"/>
          <a:ext cx="8229600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Consider not just the platforms you are using today, but what you may need tomorrow</a:t>
          </a:r>
          <a:endParaRPr lang="en-US" sz="2700" kern="1200"/>
        </a:p>
      </dsp:txBody>
      <dsp:txXfrm>
        <a:off x="52431" y="1212637"/>
        <a:ext cx="8124738" cy="969198"/>
      </dsp:txXfrm>
    </dsp:sp>
    <dsp:sp modelId="{D6ECD0C5-F9B0-4093-AC4A-BBAAF26C93FB}">
      <dsp:nvSpPr>
        <dsp:cNvPr id="0" name=""/>
        <dsp:cNvSpPr/>
      </dsp:nvSpPr>
      <dsp:spPr>
        <a:xfrm>
          <a:off x="0" y="2312025"/>
          <a:ext cx="8229600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Arrange your project in such a way that your shared logic is both maintainable and extensible</a:t>
          </a:r>
          <a:endParaRPr lang="en-US" sz="2700" kern="1200"/>
        </a:p>
      </dsp:txBody>
      <dsp:txXfrm>
        <a:off x="52431" y="2364456"/>
        <a:ext cx="8124738" cy="969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9A832-34F6-4515-8946-A170C0C4F307}">
      <dsp:nvSpPr>
        <dsp:cNvPr id="0" name=""/>
        <dsp:cNvSpPr/>
      </dsp:nvSpPr>
      <dsp:spPr>
        <a:xfrm>
          <a:off x="0" y="29737"/>
          <a:ext cx="736917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smtClean="0"/>
            <a:t>Universal app – an app made to run on the iPad and iPhone</a:t>
          </a:r>
          <a:endParaRPr lang="en-US" sz="2100" kern="1200"/>
        </a:p>
      </dsp:txBody>
      <dsp:txXfrm>
        <a:off x="40724" y="70461"/>
        <a:ext cx="7287727" cy="752780"/>
      </dsp:txXfrm>
    </dsp:sp>
    <dsp:sp modelId="{094D3972-566F-48D4-B7E0-BD0B2D19EBE8}">
      <dsp:nvSpPr>
        <dsp:cNvPr id="0" name=""/>
        <dsp:cNvSpPr/>
      </dsp:nvSpPr>
      <dsp:spPr>
        <a:xfrm>
          <a:off x="0" y="924445"/>
          <a:ext cx="736917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smtClean="0"/>
            <a:t>Universal Windows app – an app made to run on Windows 8.1 (Windows Store Applications) and Windows Phone</a:t>
          </a:r>
          <a:endParaRPr lang="en-US" sz="2100" kern="1200"/>
        </a:p>
      </dsp:txBody>
      <dsp:txXfrm>
        <a:off x="40724" y="965169"/>
        <a:ext cx="7287727" cy="752780"/>
      </dsp:txXfrm>
    </dsp:sp>
    <dsp:sp modelId="{0E02C6A5-28F1-4BD1-92A8-DA4EF344734C}">
      <dsp:nvSpPr>
        <dsp:cNvPr id="0" name=""/>
        <dsp:cNvSpPr/>
      </dsp:nvSpPr>
      <dsp:spPr>
        <a:xfrm>
          <a:off x="0" y="1819154"/>
          <a:ext cx="736917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smtClean="0"/>
            <a:t>Unified API – An API to write code that can run on iOS and OSX</a:t>
          </a:r>
          <a:endParaRPr lang="en-US" sz="2100" kern="1200"/>
        </a:p>
      </dsp:txBody>
      <dsp:txXfrm>
        <a:off x="40724" y="1859878"/>
        <a:ext cx="7287727" cy="752780"/>
      </dsp:txXfrm>
    </dsp:sp>
    <dsp:sp modelId="{CE05C771-82CD-46FE-A72E-C2E78699A078}">
      <dsp:nvSpPr>
        <dsp:cNvPr id="0" name=""/>
        <dsp:cNvSpPr/>
      </dsp:nvSpPr>
      <dsp:spPr>
        <a:xfrm>
          <a:off x="0" y="2713862"/>
          <a:ext cx="736917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smtClean="0"/>
            <a:t>Android apps are “universal” in that they can work on phones and tablets</a:t>
          </a:r>
          <a:endParaRPr lang="en-US" sz="2100" kern="1200"/>
        </a:p>
      </dsp:txBody>
      <dsp:txXfrm>
        <a:off x="40724" y="2754586"/>
        <a:ext cx="7287727" cy="752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2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</a:t>
            </a:r>
            <a:r>
              <a:rPr lang="en-US" baseline="0" dirty="0" smtClean="0"/>
              <a:t> a very complex architecture to share code that would be easy to maintain on more than one platform is not a win. </a:t>
            </a:r>
          </a:p>
          <a:p>
            <a:r>
              <a:rPr lang="en-US" baseline="0" dirty="0" smtClean="0"/>
              <a:t>Inheritance models five levels deep to share a few lines of code in each level is not a win.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platform specific code</a:t>
            </a:r>
          </a:p>
          <a:p>
            <a:r>
              <a:rPr lang="en-US" dirty="0" smtClean="0"/>
              <a:t>Only code available for all platforms</a:t>
            </a:r>
          </a:p>
          <a:p>
            <a:r>
              <a:rPr lang="en-US" dirty="0" smtClean="0"/>
              <a:t>Can only reference other PCLs or a compatible profile</a:t>
            </a:r>
          </a:p>
          <a:p>
            <a:r>
              <a:rPr lang="en-US" dirty="0" smtClean="0"/>
              <a:t>Limited</a:t>
            </a:r>
            <a:r>
              <a:rPr lang="en-US" baseline="0" dirty="0" smtClean="0"/>
              <a:t> number of profiles (drag along platforms)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level of frameworks is good </a:t>
            </a:r>
          </a:p>
          <a:p>
            <a:r>
              <a:rPr lang="en-US" baseline="0" dirty="0" smtClean="0"/>
              <a:t>Each brings in its own level of complexity – be careful how much you bring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6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74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12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3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11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55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119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2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84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92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066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29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22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4F81B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g"/><Relationship Id="rId3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tephencleary.com/2012/05/framework-profiles-in-net.html" TargetMode="External"/><Relationship Id="rId4" Type="http://schemas.openxmlformats.org/officeDocument/2006/relationships/hyperlink" Target="https://msdn.microsoft.com/en-us/library/windows/apps/dn726767.aspx" TargetMode="External"/><Relationship Id="rId5" Type="http://schemas.openxmlformats.org/officeDocument/2006/relationships/hyperlink" Target="https://github.com/MvvmCross/MvvmCross" TargetMode="External"/><Relationship Id="rId6" Type="http://schemas.openxmlformats.org/officeDocument/2006/relationships/hyperlink" Target="http://www.mvvmlight.net/" TargetMode="External"/><Relationship Id="rId7" Type="http://schemas.openxmlformats.org/officeDocument/2006/relationships/hyperlink" Target="https://github.com/Bowman74/VSLiveCodeSharing.git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embed.plnkr.co/03ck2dCtnJogBKHJ9EjY/preview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kevinf@magenic.com" TargetMode="External"/><Relationship Id="rId3" Type="http://schemas.openxmlformats.org/officeDocument/2006/relationships/hyperlink" Target="http://windingroadway.blogspot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>
              <a:defRPr/>
            </a:pPr>
            <a:r>
              <a:rPr lang="en-US" sz="3200" b="1" dirty="0" smtClean="0">
                <a:solidFill>
                  <a:srgbClr val="C0504D"/>
                </a:solidFill>
                <a:latin typeface="Arial" charset="0"/>
              </a:rPr>
              <a:t>Kevin Ford</a:t>
            </a:r>
            <a:endParaRPr lang="en-US" sz="2800" b="1" dirty="0">
              <a:solidFill>
                <a:srgbClr val="C0504D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C0504D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rgbClr val="C0504D"/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b="1" dirty="0">
              <a:solidFill>
                <a:srgbClr val="C0504D"/>
              </a:solidFill>
              <a:latin typeface="Arial" charset="0"/>
            </a:endParaRPr>
          </a:p>
          <a:p>
            <a:pPr>
              <a:defRPr/>
            </a:pPr>
            <a:endParaRPr lang="en-US" sz="1400" dirty="0">
              <a:solidFill>
                <a:srgbClr val="C0504D"/>
              </a:solidFill>
              <a:latin typeface="Times New Roman" pitchFamily="2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4F81BD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4F81BD"/>
                </a:solidFill>
                <a:latin typeface="Arial" charset="0"/>
              </a:rPr>
              <a:t>Intermediate</a:t>
            </a:r>
            <a:endParaRPr lang="en-US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rgbClr val="1F497D"/>
                </a:solidFill>
                <a:effectLst/>
              </a:rPr>
              <a:t>Reusing Logic Across Platforms</a:t>
            </a:r>
            <a:endParaRPr lang="en-US" sz="4400" b="1" dirty="0" smtClean="0">
              <a:solidFill>
                <a:srgbClr val="1F497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20595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Sharing Opportunities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81200" y="2305385"/>
            <a:ext cx="2869961" cy="30137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 Logic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200" y="3341787"/>
            <a:ext cx="2869961" cy="302214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2861" y="2997715"/>
            <a:ext cx="2869961" cy="30137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 algn="ctr">
            <a:solidFill>
              <a:schemeClr val="fol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Data Access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81200" y="1962150"/>
            <a:ext cx="2869961" cy="302214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Interface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81200" y="2654480"/>
            <a:ext cx="2869961" cy="30221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51407" tIns="25703" rIns="51407" bIns="25703" anchor="ctr"/>
          <a:lstStyle/>
          <a:p>
            <a:pPr algn="ctr" defTabSz="514213"/>
            <a:r>
              <a:rPr lang="en-US" sz="1350" dirty="0">
                <a:latin typeface="Arial" charset="0"/>
                <a:cs typeface="Arial" charset="0"/>
              </a:rPr>
              <a:t>Business Logic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0793" y="2654480"/>
            <a:ext cx="2362200" cy="302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CSLA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190793" y="2304547"/>
            <a:ext cx="2362200" cy="302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MVVM</a:t>
            </a:r>
            <a:r>
              <a:rPr lang="en-US" sz="1200" dirty="0"/>
              <a:t> </a:t>
            </a:r>
            <a:r>
              <a:rPr lang="en-US" sz="1200" dirty="0" smtClean="0"/>
              <a:t>Cross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5190793" y="1962149"/>
            <a:ext cx="2362200" cy="302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HTML, XAML (Forms)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5190793" y="2997295"/>
            <a:ext cx="2362200" cy="302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ORMs (EF)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190793" y="3341786"/>
            <a:ext cx="2362200" cy="302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82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File Linking</a:t>
            </a:r>
          </a:p>
        </p:txBody>
      </p:sp>
      <p:sp>
        <p:nvSpPr>
          <p:cNvPr id="4" name="Flowchart: Terminator 3"/>
          <p:cNvSpPr/>
          <p:nvPr/>
        </p:nvSpPr>
        <p:spPr>
          <a:xfrm rot="5400000">
            <a:off x="3302032" y="4144794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5" name="Flowchart: Terminator 4"/>
          <p:cNvSpPr/>
          <p:nvPr/>
        </p:nvSpPr>
        <p:spPr>
          <a:xfrm rot="5400000">
            <a:off x="3911632" y="4144794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6" name="Flowchart: Terminator 5"/>
          <p:cNvSpPr/>
          <p:nvPr/>
        </p:nvSpPr>
        <p:spPr>
          <a:xfrm rot="5400000">
            <a:off x="4506816" y="4144794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2149250" y="2643448"/>
            <a:ext cx="1465306" cy="685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Class Library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2343178" y="1496844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App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4005854" y="1505631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iOS</a:t>
            </a:r>
            <a:r>
              <a:rPr lang="en-US" sz="1600" dirty="0"/>
              <a:t> App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5673504" y="1522106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UWP </a:t>
            </a:r>
            <a:r>
              <a:rPr lang="en-US" sz="1600" dirty="0"/>
              <a:t>App</a:t>
            </a:r>
          </a:p>
        </p:txBody>
      </p:sp>
      <p:cxnSp>
        <p:nvCxnSpPr>
          <p:cNvPr id="11" name="Straight Connector 10"/>
          <p:cNvCxnSpPr>
            <a:stCxn id="4" idx="1"/>
            <a:endCxn id="7" idx="2"/>
          </p:cNvCxnSpPr>
          <p:nvPr/>
        </p:nvCxnSpPr>
        <p:spPr>
          <a:xfrm flipH="1" flipV="1">
            <a:off x="2881904" y="3329248"/>
            <a:ext cx="1048779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1"/>
            <a:endCxn id="7" idx="2"/>
          </p:cNvCxnSpPr>
          <p:nvPr/>
        </p:nvCxnSpPr>
        <p:spPr>
          <a:xfrm flipH="1" flipV="1">
            <a:off x="2881904" y="3329248"/>
            <a:ext cx="1658379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1"/>
            <a:endCxn id="7" idx="2"/>
          </p:cNvCxnSpPr>
          <p:nvPr/>
        </p:nvCxnSpPr>
        <p:spPr>
          <a:xfrm flipH="1" flipV="1">
            <a:off x="2881904" y="3329248"/>
            <a:ext cx="2253563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7" idx="0"/>
          </p:cNvCxnSpPr>
          <p:nvPr/>
        </p:nvCxnSpPr>
        <p:spPr>
          <a:xfrm flipH="1">
            <a:off x="2881904" y="2266052"/>
            <a:ext cx="1883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13809" y="2631091"/>
            <a:ext cx="1465306" cy="685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iOS</a:t>
            </a:r>
            <a:r>
              <a:rPr lang="en-US" sz="1600" dirty="0"/>
              <a:t> Class Library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78368" y="2622887"/>
            <a:ext cx="1465306" cy="685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UWP </a:t>
            </a:r>
            <a:r>
              <a:rPr lang="en-US" sz="1600" dirty="0"/>
              <a:t>Class Library</a:t>
            </a:r>
          </a:p>
        </p:txBody>
      </p:sp>
      <p:cxnSp>
        <p:nvCxnSpPr>
          <p:cNvPr id="17" name="Straight Connector 16"/>
          <p:cNvCxnSpPr>
            <a:stCxn id="9" idx="3"/>
            <a:endCxn id="15" idx="0"/>
          </p:cNvCxnSpPr>
          <p:nvPr/>
        </p:nvCxnSpPr>
        <p:spPr>
          <a:xfrm>
            <a:off x="4546462" y="2274839"/>
            <a:ext cx="0" cy="356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2"/>
            <a:endCxn id="4" idx="1"/>
          </p:cNvCxnSpPr>
          <p:nvPr/>
        </p:nvCxnSpPr>
        <p:spPr>
          <a:xfrm flipH="1">
            <a:off x="3930682" y="3316892"/>
            <a:ext cx="615780" cy="389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2"/>
            <a:endCxn id="5" idx="1"/>
          </p:cNvCxnSpPr>
          <p:nvPr/>
        </p:nvCxnSpPr>
        <p:spPr>
          <a:xfrm flipH="1">
            <a:off x="4540282" y="3316892"/>
            <a:ext cx="6180" cy="389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2"/>
            <a:endCxn id="6" idx="1"/>
          </p:cNvCxnSpPr>
          <p:nvPr/>
        </p:nvCxnSpPr>
        <p:spPr>
          <a:xfrm>
            <a:off x="4546462" y="3316892"/>
            <a:ext cx="589004" cy="389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1"/>
            <a:endCxn id="16" idx="2"/>
          </p:cNvCxnSpPr>
          <p:nvPr/>
        </p:nvCxnSpPr>
        <p:spPr>
          <a:xfrm flipV="1">
            <a:off x="3930683" y="3308688"/>
            <a:ext cx="2280339" cy="39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1"/>
            <a:endCxn id="16" idx="2"/>
          </p:cNvCxnSpPr>
          <p:nvPr/>
        </p:nvCxnSpPr>
        <p:spPr>
          <a:xfrm flipV="1">
            <a:off x="4540283" y="3308688"/>
            <a:ext cx="1670739" cy="39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1"/>
            <a:endCxn id="16" idx="2"/>
          </p:cNvCxnSpPr>
          <p:nvPr/>
        </p:nvCxnSpPr>
        <p:spPr>
          <a:xfrm flipV="1">
            <a:off x="5135467" y="3308688"/>
            <a:ext cx="1075555" cy="39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3"/>
            <a:endCxn id="16" idx="0"/>
          </p:cNvCxnSpPr>
          <p:nvPr/>
        </p:nvCxnSpPr>
        <p:spPr>
          <a:xfrm flipH="1">
            <a:off x="6211022" y="2291315"/>
            <a:ext cx="3091" cy="331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Adding a Linked 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4" y="1213316"/>
            <a:ext cx="4476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dirty="0" smtClean="0"/>
              <a:t>Conditional 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#if __ANDROID__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request.ContentLength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= 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uploadViewModel.PictureStream.Length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elif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!WINDOWS_PHONE_APP &amp;&amp; !WINDOWS_APP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 </a:t>
            </a:r>
            <a:r>
              <a:rPr 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request.Headers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["Content-Length"] = </a:t>
            </a:r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	</a:t>
            </a:r>
            <a:r>
              <a:rPr lang="en-US" sz="20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uploadViewModel.PictureStream.Length.ToString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0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endif</a:t>
            </a: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9580"/>
            <a:ext cx="7010400" cy="35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Partial Classes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74704" y="1220658"/>
            <a:ext cx="1132231" cy="94502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Xamarin</a:t>
            </a:r>
            <a:r>
              <a:rPr lang="en-US" dirty="0" smtClean="0"/>
              <a:t> Android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499855" y="1225397"/>
            <a:ext cx="1132231" cy="94502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79386" y="1225397"/>
            <a:ext cx="1132231" cy="945026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Windows UWP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Console" pitchFamily="49" charset="0"/>
            </a:endParaRPr>
          </a:p>
        </p:txBody>
      </p:sp>
      <p:sp>
        <p:nvSpPr>
          <p:cNvPr id="6" name="Document 5"/>
          <p:cNvSpPr/>
          <p:nvPr/>
        </p:nvSpPr>
        <p:spPr bwMode="auto">
          <a:xfrm>
            <a:off x="1045653" y="2561414"/>
            <a:ext cx="972673" cy="82296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 smtClean="0"/>
              <a:t>Timer Class</a:t>
            </a:r>
            <a:endParaRPr lang="en-US" dirty="0"/>
          </a:p>
        </p:txBody>
      </p:sp>
      <p:sp>
        <p:nvSpPr>
          <p:cNvPr id="7" name="Document 6"/>
          <p:cNvSpPr/>
          <p:nvPr/>
        </p:nvSpPr>
        <p:spPr bwMode="auto">
          <a:xfrm>
            <a:off x="3580661" y="2566154"/>
            <a:ext cx="972673" cy="82296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 smtClean="0"/>
              <a:t>Timer Class</a:t>
            </a:r>
            <a:endParaRPr lang="en-US" dirty="0"/>
          </a:p>
        </p:txBody>
      </p:sp>
      <p:sp>
        <p:nvSpPr>
          <p:cNvPr id="8" name="Document 7"/>
          <p:cNvSpPr/>
          <p:nvPr/>
        </p:nvSpPr>
        <p:spPr bwMode="auto">
          <a:xfrm>
            <a:off x="6155462" y="2561414"/>
            <a:ext cx="972673" cy="82296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 smtClean="0"/>
              <a:t>Timer Class</a:t>
            </a:r>
            <a:endParaRPr lang="en-US" dirty="0"/>
          </a:p>
        </p:txBody>
      </p:sp>
      <p:sp>
        <p:nvSpPr>
          <p:cNvPr id="9" name="Document 8"/>
          <p:cNvSpPr/>
          <p:nvPr/>
        </p:nvSpPr>
        <p:spPr bwMode="auto">
          <a:xfrm>
            <a:off x="3566845" y="3595674"/>
            <a:ext cx="972673" cy="82296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 smtClean="0"/>
              <a:t>Timer Class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 bwMode="auto">
          <a:xfrm flipH="1">
            <a:off x="1531990" y="2165684"/>
            <a:ext cx="8830" cy="3957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5" idx="2"/>
            <a:endCxn id="9" idx="0"/>
          </p:cNvCxnSpPr>
          <p:nvPr/>
        </p:nvCxnSpPr>
        <p:spPr bwMode="auto">
          <a:xfrm>
            <a:off x="4065971" y="2170423"/>
            <a:ext cx="1027" cy="3957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6" idx="2"/>
            <a:endCxn id="10" idx="0"/>
          </p:cNvCxnSpPr>
          <p:nvPr/>
        </p:nvCxnSpPr>
        <p:spPr bwMode="auto">
          <a:xfrm flipH="1">
            <a:off x="6641799" y="2170423"/>
            <a:ext cx="3703" cy="3909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4" idx="3"/>
            <a:endCxn id="12" idx="1"/>
          </p:cNvCxnSpPr>
          <p:nvPr/>
        </p:nvCxnSpPr>
        <p:spPr bwMode="auto">
          <a:xfrm>
            <a:off x="2106935" y="1693171"/>
            <a:ext cx="1459910" cy="231398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Elbow Connector 13"/>
          <p:cNvCxnSpPr>
            <a:stCxn id="5" idx="1"/>
            <a:endCxn id="12" idx="1"/>
          </p:cNvCxnSpPr>
          <p:nvPr/>
        </p:nvCxnSpPr>
        <p:spPr bwMode="auto">
          <a:xfrm rot="10800000" flipH="1" flipV="1">
            <a:off x="3499855" y="1697910"/>
            <a:ext cx="66990" cy="2309244"/>
          </a:xfrm>
          <a:prstGeom prst="bentConnector3">
            <a:avLst>
              <a:gd name="adj1" fmla="val -341245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Elbow Connector 14"/>
          <p:cNvCxnSpPr>
            <a:stCxn id="6" idx="1"/>
            <a:endCxn id="12" idx="3"/>
          </p:cNvCxnSpPr>
          <p:nvPr/>
        </p:nvCxnSpPr>
        <p:spPr bwMode="auto">
          <a:xfrm rot="10800000" flipV="1">
            <a:off x="4539518" y="1697910"/>
            <a:ext cx="1539868" cy="23092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03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Partial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4" y="1113235"/>
            <a:ext cx="3680851" cy="357782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In shared class file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public partial class Timer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public Timer()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// do stuff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ShowTime();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// do more stuff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8043" y="1113235"/>
            <a:ext cx="3680851" cy="35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Times" pitchFamily="28" charset="0"/>
              <a:buNone/>
            </a:pPr>
            <a:r>
              <a:rPr lang="en-US" sz="2000" kern="0" dirty="0" smtClean="0">
                <a:solidFill>
                  <a:schemeClr val="bg1"/>
                </a:solidFill>
              </a:rPr>
              <a:t>In Android only class file</a:t>
            </a:r>
          </a:p>
          <a:p>
            <a:pPr marL="0" indent="0">
              <a:buFont typeface="Times" pitchFamily="28" charset="0"/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public partial class Timer</a:t>
            </a:r>
          </a:p>
          <a:p>
            <a:pPr marL="0" indent="0">
              <a:buFont typeface="Times" pitchFamily="28" charset="0"/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public void ShowTime()</a:t>
            </a:r>
          </a:p>
          <a:p>
            <a:pPr marL="0" indent="0">
              <a:buFont typeface="Times" pitchFamily="28" charset="0"/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{</a:t>
            </a:r>
          </a:p>
          <a:p>
            <a:pPr marL="0" indent="0"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1800" b="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Toast.MakeText</a:t>
            </a:r>
            <a:r>
              <a:rPr lang="en-US" sz="1800" b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(this, </a:t>
            </a:r>
            <a:r>
              <a:rPr lang="en-US" sz="1800" b="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currentTime</a:t>
            </a:r>
            <a:r>
              <a:rPr lang="en-US" sz="1800" b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800" b="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ToastLength.Long</a:t>
            </a:r>
            <a:r>
              <a:rPr lang="en-US" sz="1800" b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).Show</a:t>
            </a:r>
            <a:r>
              <a:rPr lang="en-US" sz="1800" b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();</a:t>
            </a:r>
            <a:endParaRPr lang="en-US" sz="1800" b="0" kern="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Times" pitchFamily="28" charset="0"/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   }</a:t>
            </a:r>
          </a:p>
          <a:p>
            <a:pPr marL="0" indent="0">
              <a:buFont typeface="Times" pitchFamily="28" charset="0"/>
              <a:buNone/>
            </a:pPr>
            <a:r>
              <a:rPr lang="en-US" sz="1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  <a:endParaRPr lang="en-US" sz="1800" b="0" kern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Problems?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205980"/>
            <a:ext cx="2133600" cy="4219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190750"/>
            <a:ext cx="2667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Shared Projects</a:t>
            </a:r>
          </a:p>
        </p:txBody>
      </p:sp>
      <p:sp>
        <p:nvSpPr>
          <p:cNvPr id="3" name="Flowchart: Terminator 3"/>
          <p:cNvSpPr/>
          <p:nvPr/>
        </p:nvSpPr>
        <p:spPr>
          <a:xfrm rot="5400000">
            <a:off x="3217060" y="4103239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4" name="Flowchart: Terminator 4"/>
          <p:cNvSpPr/>
          <p:nvPr/>
        </p:nvSpPr>
        <p:spPr>
          <a:xfrm rot="5400000">
            <a:off x="3826660" y="4103239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5" name="Flowchart: Terminator 5"/>
          <p:cNvSpPr/>
          <p:nvPr/>
        </p:nvSpPr>
        <p:spPr>
          <a:xfrm rot="5400000">
            <a:off x="4421844" y="4103239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 rot="5400000">
            <a:off x="2258206" y="1455289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App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5588532" y="1480551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UWP </a:t>
            </a:r>
            <a:r>
              <a:rPr lang="en-US" sz="1600" dirty="0"/>
              <a:t>App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79690" y="2601893"/>
            <a:ext cx="1752600" cy="685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Shared Universal Project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 rot="5400000">
            <a:off x="3910234" y="1416161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iOS</a:t>
            </a:r>
            <a:r>
              <a:rPr lang="en-US" sz="1600" dirty="0"/>
              <a:t> App</a:t>
            </a:r>
          </a:p>
        </p:txBody>
      </p:sp>
      <p:cxnSp>
        <p:nvCxnSpPr>
          <p:cNvPr id="10" name="Straight Connector 9"/>
          <p:cNvCxnSpPr>
            <a:stCxn id="7" idx="3"/>
            <a:endCxn id="9" idx="0"/>
          </p:cNvCxnSpPr>
          <p:nvPr/>
        </p:nvCxnSpPr>
        <p:spPr>
          <a:xfrm>
            <a:off x="2798814" y="2224497"/>
            <a:ext cx="1657176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0" idx="3"/>
            <a:endCxn id="9" idx="0"/>
          </p:cNvCxnSpPr>
          <p:nvPr/>
        </p:nvCxnSpPr>
        <p:spPr>
          <a:xfrm>
            <a:off x="4450842" y="2185369"/>
            <a:ext cx="5148" cy="4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3"/>
            <a:endCxn id="9" idx="0"/>
          </p:cNvCxnSpPr>
          <p:nvPr/>
        </p:nvCxnSpPr>
        <p:spPr>
          <a:xfrm flipH="1">
            <a:off x="4455990" y="2249759"/>
            <a:ext cx="1673150" cy="352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4" idx="1"/>
          </p:cNvCxnSpPr>
          <p:nvPr/>
        </p:nvCxnSpPr>
        <p:spPr>
          <a:xfrm flipH="1">
            <a:off x="3845710" y="3287693"/>
            <a:ext cx="610280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5" idx="1"/>
          </p:cNvCxnSpPr>
          <p:nvPr/>
        </p:nvCxnSpPr>
        <p:spPr>
          <a:xfrm flipH="1">
            <a:off x="4455310" y="3287693"/>
            <a:ext cx="680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2"/>
            <a:endCxn id="6" idx="1"/>
          </p:cNvCxnSpPr>
          <p:nvPr/>
        </p:nvCxnSpPr>
        <p:spPr>
          <a:xfrm>
            <a:off x="4455990" y="3287693"/>
            <a:ext cx="594504" cy="37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Shared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22" y="1108945"/>
            <a:ext cx="1971589" cy="1642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83" y="3053608"/>
            <a:ext cx="2368521" cy="1706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06" y="3050709"/>
            <a:ext cx="1703320" cy="1703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3" y="1108945"/>
            <a:ext cx="2819400" cy="16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dirty="0" smtClean="0"/>
              <a:t>Taking a Look at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320366"/>
            <a:ext cx="6360895" cy="4176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03" y="211074"/>
            <a:ext cx="6056376" cy="4542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5" y="370935"/>
            <a:ext cx="6772656" cy="427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92" y="813651"/>
            <a:ext cx="5968846" cy="33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PCL</a:t>
            </a:r>
          </a:p>
        </p:txBody>
      </p:sp>
      <p:sp>
        <p:nvSpPr>
          <p:cNvPr id="3" name="Flowchart: Terminator 3"/>
          <p:cNvSpPr/>
          <p:nvPr/>
        </p:nvSpPr>
        <p:spPr>
          <a:xfrm rot="5400000">
            <a:off x="3415098" y="3984735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4" name="Flowchart: Terminator 4"/>
          <p:cNvSpPr/>
          <p:nvPr/>
        </p:nvSpPr>
        <p:spPr>
          <a:xfrm rot="5400000">
            <a:off x="4024698" y="3984735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5" name="Flowchart: Terminator 5"/>
          <p:cNvSpPr/>
          <p:nvPr/>
        </p:nvSpPr>
        <p:spPr>
          <a:xfrm rot="5400000">
            <a:off x="4619882" y="3984735"/>
            <a:ext cx="1257300" cy="381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Code.cs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3777048" y="2498319"/>
            <a:ext cx="1752600" cy="685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Portable Class Library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3421792" y="1303800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App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107592" y="1312587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iOS</a:t>
            </a:r>
            <a:r>
              <a:rPr lang="en-US" sz="1600" dirty="0"/>
              <a:t> App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4793392" y="1329062"/>
            <a:ext cx="108121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UWP </a:t>
            </a:r>
            <a:r>
              <a:rPr lang="en-US" sz="1600" dirty="0"/>
              <a:t>App</a:t>
            </a:r>
          </a:p>
        </p:txBody>
      </p:sp>
      <p:cxnSp>
        <p:nvCxnSpPr>
          <p:cNvPr id="10" name="Straight Connector 9"/>
          <p:cNvCxnSpPr>
            <a:stCxn id="4" idx="1"/>
            <a:endCxn id="7" idx="2"/>
          </p:cNvCxnSpPr>
          <p:nvPr/>
        </p:nvCxnSpPr>
        <p:spPr>
          <a:xfrm flipV="1">
            <a:off x="4043748" y="3184119"/>
            <a:ext cx="609600" cy="362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1"/>
            <a:endCxn id="7" idx="2"/>
          </p:cNvCxnSpPr>
          <p:nvPr/>
        </p:nvCxnSpPr>
        <p:spPr>
          <a:xfrm flipV="1">
            <a:off x="4653348" y="3184119"/>
            <a:ext cx="0" cy="362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1"/>
            <a:endCxn id="7" idx="2"/>
          </p:cNvCxnSpPr>
          <p:nvPr/>
        </p:nvCxnSpPr>
        <p:spPr>
          <a:xfrm flipH="1" flipV="1">
            <a:off x="4653348" y="3184119"/>
            <a:ext cx="595184" cy="362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3"/>
            <a:endCxn id="7" idx="0"/>
          </p:cNvCxnSpPr>
          <p:nvPr/>
        </p:nvCxnSpPr>
        <p:spPr>
          <a:xfrm>
            <a:off x="3962400" y="2073009"/>
            <a:ext cx="690948" cy="425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3"/>
            <a:endCxn id="7" idx="0"/>
          </p:cNvCxnSpPr>
          <p:nvPr/>
        </p:nvCxnSpPr>
        <p:spPr>
          <a:xfrm>
            <a:off x="4648200" y="2081795"/>
            <a:ext cx="5148" cy="4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3"/>
            <a:endCxn id="7" idx="0"/>
          </p:cNvCxnSpPr>
          <p:nvPr/>
        </p:nvCxnSpPr>
        <p:spPr>
          <a:xfrm flipH="1">
            <a:off x="4653348" y="2098271"/>
            <a:ext cx="680652" cy="400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9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PCL Limitations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66" y="1038277"/>
            <a:ext cx="3016798" cy="37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dirty="0" smtClean="0"/>
              <a:t>Platform Specific Code - </a:t>
            </a:r>
            <a:r>
              <a:rPr lang="en-US" dirty="0" err="1" smtClean="0"/>
              <a:t>IoC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386679" y="2201123"/>
            <a:ext cx="1274474" cy="1426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PCL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129736" y="2205456"/>
            <a:ext cx="312696" cy="14260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001321" y="1878980"/>
            <a:ext cx="1271239" cy="9311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Xamarin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iOS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 DLL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001321" y="3107473"/>
            <a:ext cx="1271239" cy="9311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rPr>
              <a:t>Xamarin Android DLL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661153" y="2914166"/>
            <a:ext cx="468583" cy="4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>
            <a:stCxn id="5" idx="3"/>
            <a:endCxn id="6" idx="1"/>
          </p:cNvCxnSpPr>
          <p:nvPr/>
        </p:nvCxnSpPr>
        <p:spPr bwMode="auto">
          <a:xfrm flipV="1">
            <a:off x="4442432" y="2344544"/>
            <a:ext cx="558889" cy="5739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>
            <a:stCxn id="5" idx="3"/>
          </p:cNvCxnSpPr>
          <p:nvPr/>
        </p:nvCxnSpPr>
        <p:spPr bwMode="auto">
          <a:xfrm>
            <a:off x="4442432" y="2918499"/>
            <a:ext cx="558889" cy="6545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3235976" y="117629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 specific registration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Elbow Connector 11"/>
          <p:cNvCxnSpPr>
            <a:stCxn id="10" idx="2"/>
            <a:endCxn id="4" idx="0"/>
          </p:cNvCxnSpPr>
          <p:nvPr/>
        </p:nvCxnSpPr>
        <p:spPr>
          <a:xfrm rot="5400000">
            <a:off x="4174068" y="1657647"/>
            <a:ext cx="659825" cy="435792"/>
          </a:xfrm>
          <a:prstGeom prst="bentConnector3">
            <a:avLst>
              <a:gd name="adj1" fmla="val 24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0"/>
            <a:endCxn id="10" idx="2"/>
          </p:cNvCxnSpPr>
          <p:nvPr/>
        </p:nvCxnSpPr>
        <p:spPr>
          <a:xfrm rot="16200000" flipV="1">
            <a:off x="5012735" y="1254773"/>
            <a:ext cx="333349" cy="91506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Platform Specific Code – </a:t>
            </a:r>
            <a:r>
              <a:rPr lang="en-US" sz="3600" b="1" dirty="0" smtClean="0">
                <a:solidFill>
                  <a:srgbClr val="C0504D"/>
                </a:solidFill>
              </a:rPr>
              <a:t>Abstract Classes</a:t>
            </a:r>
            <a:endParaRPr lang="en-US" sz="3600" b="1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74" y="1184355"/>
            <a:ext cx="3680851" cy="357782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In PCL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public 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abstract class 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MyBaseClass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public 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void 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DoGeneralFunction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14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this.PlatformCommand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protected 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abstract void </a:t>
            </a:r>
            <a:r>
              <a:rPr lang="en-US" sz="14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PlatformCommand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  <a:endParaRPr lang="en-US" sz="1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06403" y="1184355"/>
            <a:ext cx="3680851" cy="357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Times" pitchFamily="28" charset="0"/>
              <a:buNone/>
            </a:pPr>
            <a:r>
              <a:rPr lang="en-US" sz="2000" kern="0" dirty="0" smtClean="0">
                <a:solidFill>
                  <a:schemeClr val="bg1"/>
                </a:solidFill>
              </a:rPr>
              <a:t>In platform specific class file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public 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 </a:t>
            </a:r>
            <a:r>
              <a:rPr lang="en-US" sz="1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PlatformClass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MyBaseClass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protected 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override void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PlatformCommand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{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//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 platform specific commands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  <a:endParaRPr lang="en-US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}</a:t>
            </a:r>
            <a:endParaRPr lang="en-US" sz="1400" kern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Taking a Look at PCLs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PCL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49" y="1757441"/>
            <a:ext cx="3144302" cy="30024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360" y="1356359"/>
            <a:ext cx="72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http://blog.stephencleary.com/2012/05/framework-profiles-in-net.html</a:t>
            </a:r>
          </a:p>
        </p:txBody>
      </p:sp>
    </p:spTree>
    <p:extLst>
      <p:ext uri="{BB962C8B-B14F-4D97-AF65-F5344CB8AC3E}">
        <p14:creationId xmlns:p14="http://schemas.microsoft.com/office/powerpoint/2010/main" val="493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Anatomy of a </a:t>
            </a:r>
            <a:r>
              <a:rPr lang="en-US" sz="4000" b="1" dirty="0" err="1">
                <a:solidFill>
                  <a:srgbClr val="C0504D"/>
                </a:solidFill>
              </a:rPr>
              <a:t>Nuget</a:t>
            </a:r>
            <a:r>
              <a:rPr lang="en-US" sz="4000" b="1" dirty="0">
                <a:solidFill>
                  <a:srgbClr val="C0504D"/>
                </a:solidFill>
              </a:rPr>
              <a:t> Package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59" y="1071883"/>
            <a:ext cx="7587584" cy="33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Shared Project vs. PCL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66839" y="1120256"/>
          <a:ext cx="7883235" cy="3445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7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77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77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11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Shared 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1101">
                <a:tc>
                  <a:txBody>
                    <a:bodyPr/>
                    <a:lstStyle/>
                    <a:p>
                      <a:r>
                        <a:rPr lang="en-US" dirty="0" smtClean="0"/>
                        <a:t>Public library (</a:t>
                      </a:r>
                      <a:r>
                        <a:rPr lang="en-US" dirty="0" err="1" smtClean="0"/>
                        <a:t>nuget</a:t>
                      </a:r>
                      <a:r>
                        <a:rPr lang="en-US" dirty="0" smtClean="0"/>
                        <a:t> deployment)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1101"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platforms</a:t>
                      </a:r>
                      <a:r>
                        <a:rPr lang="en-US" baseline="0" dirty="0" smtClean="0"/>
                        <a:t> in same </a:t>
                      </a:r>
                      <a:r>
                        <a:rPr lang="en-US" baseline="0" smtClean="0"/>
                        <a:t>logical application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1101">
                <a:tc>
                  <a:txBody>
                    <a:bodyPr/>
                    <a:lstStyle/>
                    <a:p>
                      <a:r>
                        <a:rPr lang="en-US" dirty="0" smtClean="0"/>
                        <a:t>Corporate</a:t>
                      </a:r>
                      <a:r>
                        <a:rPr lang="en-US" baseline="0" dirty="0" smtClean="0"/>
                        <a:t> application building block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1101">
                <a:tc>
                  <a:txBody>
                    <a:bodyPr/>
                    <a:lstStyle/>
                    <a:p>
                      <a:r>
                        <a:rPr lang="en-US" dirty="0" smtClean="0"/>
                        <a:t>Current solution</a:t>
                      </a:r>
                      <a:r>
                        <a:rPr lang="en-US" baseline="0" dirty="0" smtClean="0"/>
                        <a:t> uses file linking and you want to simplify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6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Single Logical App – Multiple Platforms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66188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95294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Universal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53506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38800" y="2861035"/>
            <a:ext cx="149100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Logic Shared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18835" y="2861035"/>
            <a:ext cx="1491006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Shared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630052" y="3942010"/>
            <a:ext cx="1143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38341" y="3942010"/>
            <a:ext cx="1143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10434" y="3942010"/>
            <a:ext cx="1143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825006" y="3912355"/>
            <a:ext cx="11430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Access</a:t>
            </a:r>
            <a:endParaRPr lang="en-US" dirty="0"/>
          </a:p>
        </p:txBody>
      </p:sp>
      <p:cxnSp>
        <p:nvCxnSpPr>
          <p:cNvPr id="13" name="Elbow Connector 12"/>
          <p:cNvCxnSpPr>
            <a:stCxn id="10" idx="2"/>
            <a:endCxn id="12" idx="0"/>
          </p:cNvCxnSpPr>
          <p:nvPr/>
        </p:nvCxnSpPr>
        <p:spPr>
          <a:xfrm rot="5400000">
            <a:off x="6231413" y="2267441"/>
            <a:ext cx="746485" cy="4407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12" idx="0"/>
          </p:cNvCxnSpPr>
          <p:nvPr/>
        </p:nvCxnSpPr>
        <p:spPr>
          <a:xfrm rot="16200000" flipH="1">
            <a:off x="3937753" y="414484"/>
            <a:ext cx="746485" cy="41466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12" idx="0"/>
          </p:cNvCxnSpPr>
          <p:nvPr/>
        </p:nvCxnSpPr>
        <p:spPr>
          <a:xfrm rot="16200000" flipH="1">
            <a:off x="4702306" y="1179037"/>
            <a:ext cx="746485" cy="261750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2"/>
            <a:endCxn id="12" idx="0"/>
          </p:cNvCxnSpPr>
          <p:nvPr/>
        </p:nvCxnSpPr>
        <p:spPr>
          <a:xfrm rot="16200000" flipH="1">
            <a:off x="5466859" y="1943590"/>
            <a:ext cx="746485" cy="10884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2" idx="2"/>
            <a:endCxn id="19" idx="0"/>
          </p:cNvCxnSpPr>
          <p:nvPr/>
        </p:nvCxnSpPr>
        <p:spPr>
          <a:xfrm rot="16200000" flipH="1">
            <a:off x="6631444" y="3147293"/>
            <a:ext cx="517920" cy="10122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2"/>
            <a:endCxn id="18" idx="0"/>
          </p:cNvCxnSpPr>
          <p:nvPr/>
        </p:nvCxnSpPr>
        <p:spPr>
          <a:xfrm rot="5400000">
            <a:off x="5859332" y="3417038"/>
            <a:ext cx="547575" cy="502369"/>
          </a:xfrm>
          <a:prstGeom prst="bentConnector3">
            <a:avLst>
              <a:gd name="adj1" fmla="val 482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3" idx="2"/>
            <a:endCxn id="17" idx="0"/>
          </p:cNvCxnSpPr>
          <p:nvPr/>
        </p:nvCxnSpPr>
        <p:spPr>
          <a:xfrm rot="16200000" flipH="1">
            <a:off x="3063302" y="3295470"/>
            <a:ext cx="547575" cy="74550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3" idx="2"/>
            <a:endCxn id="14" idx="0"/>
          </p:cNvCxnSpPr>
          <p:nvPr/>
        </p:nvCxnSpPr>
        <p:spPr>
          <a:xfrm rot="5400000">
            <a:off x="2309158" y="3286829"/>
            <a:ext cx="547575" cy="762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2"/>
            <a:endCxn id="13" idx="0"/>
          </p:cNvCxnSpPr>
          <p:nvPr/>
        </p:nvCxnSpPr>
        <p:spPr>
          <a:xfrm>
            <a:off x="2237688" y="2114550"/>
            <a:ext cx="726650" cy="74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2"/>
            <a:endCxn id="13" idx="0"/>
          </p:cNvCxnSpPr>
          <p:nvPr/>
        </p:nvCxnSpPr>
        <p:spPr>
          <a:xfrm flipH="1">
            <a:off x="2964338" y="2114550"/>
            <a:ext cx="802456" cy="74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3" idx="0"/>
          </p:cNvCxnSpPr>
          <p:nvPr/>
        </p:nvCxnSpPr>
        <p:spPr>
          <a:xfrm flipH="1">
            <a:off x="2964338" y="2114550"/>
            <a:ext cx="2331562" cy="74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504D"/>
                </a:solidFill>
              </a:rPr>
              <a:t>Reusable Library – Multiple Platforms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66188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95294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14287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Universal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18588" y="15811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47694" y="15811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76800" y="1581150"/>
            <a:ext cx="1143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Universal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802091" y="2578301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DLL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3394" y="2594082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DLL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762500" y="2594082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DLL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40191" y="3583897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Implementation Classes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71494" y="356235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Implementation Classes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00600" y="3562350"/>
            <a:ext cx="990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Implementation Classes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858000" y="2597364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543800" y="3562350"/>
            <a:ext cx="1143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 / DAL / Utilities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72200" y="3581793"/>
            <a:ext cx="1148106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cxnSp>
        <p:nvCxnSpPr>
          <p:cNvPr id="18" name="Elbow Connector 17"/>
          <p:cNvCxnSpPr>
            <a:stCxn id="20" idx="2"/>
            <a:endCxn id="22" idx="0"/>
          </p:cNvCxnSpPr>
          <p:nvPr/>
        </p:nvCxnSpPr>
        <p:spPr>
          <a:xfrm rot="16200000" flipH="1">
            <a:off x="7537557" y="2984607"/>
            <a:ext cx="431586" cy="7239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20" idx="2"/>
            <a:endCxn id="23" idx="0"/>
          </p:cNvCxnSpPr>
          <p:nvPr/>
        </p:nvCxnSpPr>
        <p:spPr>
          <a:xfrm rot="5400000">
            <a:off x="6843313" y="3033705"/>
            <a:ext cx="451029" cy="6451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3" idx="2"/>
            <a:endCxn id="20" idx="0"/>
          </p:cNvCxnSpPr>
          <p:nvPr/>
        </p:nvCxnSpPr>
        <p:spPr>
          <a:xfrm rot="16200000" flipH="1">
            <a:off x="6254643" y="1460607"/>
            <a:ext cx="330414" cy="19431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2" idx="2"/>
            <a:endCxn id="20" idx="0"/>
          </p:cNvCxnSpPr>
          <p:nvPr/>
        </p:nvCxnSpPr>
        <p:spPr>
          <a:xfrm rot="16200000" flipH="1">
            <a:off x="5490090" y="696054"/>
            <a:ext cx="330414" cy="34722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20" idx="0"/>
          </p:cNvCxnSpPr>
          <p:nvPr/>
        </p:nvCxnSpPr>
        <p:spPr>
          <a:xfrm rot="16200000" flipH="1">
            <a:off x="4725537" y="-68499"/>
            <a:ext cx="330414" cy="50013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2"/>
            <a:endCxn id="14" idx="0"/>
          </p:cNvCxnSpPr>
          <p:nvPr/>
        </p:nvCxnSpPr>
        <p:spPr>
          <a:xfrm flipH="1">
            <a:off x="2335491" y="2266950"/>
            <a:ext cx="54597" cy="3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2"/>
            <a:endCxn id="17" idx="0"/>
          </p:cNvCxnSpPr>
          <p:nvPr/>
        </p:nvCxnSpPr>
        <p:spPr>
          <a:xfrm>
            <a:off x="2335491" y="3111701"/>
            <a:ext cx="0" cy="472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2"/>
            <a:endCxn id="15" idx="0"/>
          </p:cNvCxnSpPr>
          <p:nvPr/>
        </p:nvCxnSpPr>
        <p:spPr>
          <a:xfrm flipH="1">
            <a:off x="3766794" y="2266950"/>
            <a:ext cx="152400" cy="32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  <a:endCxn id="16" idx="0"/>
          </p:cNvCxnSpPr>
          <p:nvPr/>
        </p:nvCxnSpPr>
        <p:spPr>
          <a:xfrm flipH="1">
            <a:off x="5295900" y="2266950"/>
            <a:ext cx="152400" cy="32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2"/>
            <a:endCxn id="18" idx="0"/>
          </p:cNvCxnSpPr>
          <p:nvPr/>
        </p:nvCxnSpPr>
        <p:spPr>
          <a:xfrm>
            <a:off x="3766794" y="3127482"/>
            <a:ext cx="0" cy="43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2"/>
            <a:endCxn id="19" idx="0"/>
          </p:cNvCxnSpPr>
          <p:nvPr/>
        </p:nvCxnSpPr>
        <p:spPr>
          <a:xfrm>
            <a:off x="5295900" y="3127482"/>
            <a:ext cx="0" cy="43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504D"/>
                </a:solidFill>
              </a:rPr>
              <a:t>Thoughts for Today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628903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5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Universal Windows Apps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99" y="1200150"/>
            <a:ext cx="6769601" cy="3394075"/>
          </a:xfrm>
        </p:spPr>
      </p:pic>
    </p:spTree>
    <p:extLst>
      <p:ext uri="{BB962C8B-B14F-4D97-AF65-F5344CB8AC3E}">
        <p14:creationId xmlns:p14="http://schemas.microsoft.com/office/powerpoint/2010/main" val="15316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950"/>
            <a:ext cx="8229600" cy="1219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“Avoid </a:t>
            </a:r>
            <a:r>
              <a:rPr lang="en-US" dirty="0"/>
              <a:t>pods at all </a:t>
            </a:r>
            <a:r>
              <a:rPr lang="en-US" dirty="0" smtClean="0"/>
              <a:t>costs </a:t>
            </a:r>
            <a:r>
              <a:rPr lang="is-IS" dirty="0" smtClean="0"/>
              <a:t>…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Anonymous iOS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MVVM Frameworks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73033"/>
            <a:ext cx="2000607" cy="168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73033"/>
            <a:ext cx="1883572" cy="16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MVVM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60" y="999188"/>
            <a:ext cx="5786689" cy="39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Code Sharing and MVVM</a:t>
            </a: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0114" y="1113235"/>
          <a:ext cx="7369175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6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Demo: Taking a look at MVVM 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Key Points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Helpful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PCL Profiles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embed.plnkr.co/03ck2dCtnJogBKHJ9EjY/preview</a:t>
            </a:r>
            <a:endParaRPr lang="en-US" dirty="0" smtClean="0"/>
          </a:p>
          <a:p>
            <a:r>
              <a:rPr lang="en-US" dirty="0" smtClean="0"/>
              <a:t>PCL Profiles compatible with Xamarin 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blog.stephencleary.com/2012/05/framework-profiles-in-net.html</a:t>
            </a:r>
            <a:endParaRPr lang="en-US" dirty="0" smtClean="0"/>
          </a:p>
          <a:p>
            <a:r>
              <a:rPr lang="en-US" dirty="0" smtClean="0"/>
              <a:t>Universal Windows Apps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msdn.microsoft.com/en-us/library/windows/apps/dn726767.aspx</a:t>
            </a:r>
            <a:endParaRPr lang="en-US" dirty="0" smtClean="0"/>
          </a:p>
          <a:p>
            <a:r>
              <a:rPr lang="en-US" dirty="0" err="1" smtClean="0"/>
              <a:t>MVVMCross</a:t>
            </a:r>
            <a:r>
              <a:rPr lang="en-US" dirty="0" smtClean="0"/>
              <a:t>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github.com/MvvmCross/MvvmCross</a:t>
            </a:r>
            <a:endParaRPr lang="en-US" dirty="0" smtClean="0"/>
          </a:p>
          <a:p>
            <a:r>
              <a:rPr lang="en-US" dirty="0" err="1" smtClean="0"/>
              <a:t>MVVMLight</a:t>
            </a:r>
            <a:r>
              <a:rPr lang="en-US" dirty="0" smtClean="0"/>
              <a:t> - </a:t>
            </a:r>
            <a:r>
              <a:rPr lang="en-US" dirty="0">
                <a:hlinkClick r:id="rId6"/>
              </a:rPr>
              <a:t>http://www.mvvmlight.net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Sample Code: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github.com/Bowman74/VSLiveCodeSharing.git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1657350" y="1597819"/>
            <a:ext cx="5829300" cy="11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b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r>
              <a:rPr lang="en-US" sz="3600" b="1" dirty="0">
                <a:solidFill>
                  <a:srgbClr val="C0504D"/>
                </a:solidFill>
              </a:rPr>
              <a:t>Thank you!</a:t>
            </a:r>
          </a:p>
        </p:txBody>
      </p:sp>
      <p:sp>
        <p:nvSpPr>
          <p:cNvPr id="3" name="Subtitle 4"/>
          <p:cNvSpPr txBox="1">
            <a:spLocks/>
          </p:cNvSpPr>
          <p:nvPr/>
        </p:nvSpPr>
        <p:spPr bwMode="auto">
          <a:xfrm>
            <a:off x="2018453" y="2914650"/>
            <a:ext cx="4953847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84" tIns="33336" rIns="67784" bIns="33336" numCol="1" anchor="t" anchorCtr="0" compatLnSpc="1">
            <a:prstTxWarp prst="textNoShape">
              <a:avLst/>
            </a:prstTxWarp>
          </a:bodyPr>
          <a:lstStyle>
            <a:lvl1pPr marL="431800" indent="-431800" algn="l" defTabSz="896938" rtl="0" eaLnBrk="0" fontAlgn="base" hangingPunct="0">
              <a:spcBef>
                <a:spcPct val="10000"/>
              </a:spcBef>
              <a:spcAft>
                <a:spcPct val="15000"/>
              </a:spcAft>
              <a:buClr>
                <a:srgbClr val="0095D5"/>
              </a:buClr>
              <a:buSzPct val="75000"/>
              <a:buFont typeface="Times" pitchFamily="28" charset="0"/>
              <a:buChar char="•"/>
              <a:tabLst>
                <a:tab pos="1387475" algn="l"/>
                <a:tab pos="1706563" algn="l"/>
                <a:tab pos="2079625" algn="l"/>
              </a:tabLst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3588" indent="-225425" algn="l" defTabSz="896938" rtl="0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4682C7"/>
              </a:buClr>
              <a:buSzPct val="100000"/>
              <a:buChar char="–"/>
              <a:tabLst>
                <a:tab pos="1387475" algn="l"/>
                <a:tab pos="1706563" algn="l"/>
                <a:tab pos="2079625" algn="l"/>
              </a:tabLst>
              <a:defRPr sz="2100">
                <a:solidFill>
                  <a:srgbClr val="D4D4D4"/>
                </a:solidFill>
                <a:latin typeface="+mn-lt"/>
              </a:defRPr>
            </a:lvl2pPr>
            <a:lvl3pPr marL="869950" algn="l" defTabSz="896938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900" b="1">
                <a:solidFill>
                  <a:srgbClr val="FFCC00"/>
                </a:solidFill>
                <a:latin typeface="+mn-lt"/>
              </a:defRPr>
            </a:lvl3pPr>
            <a:lvl4pPr marL="998538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4pPr>
            <a:lvl5pPr marL="13446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5pPr>
            <a:lvl6pPr marL="18018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6pPr>
            <a:lvl7pPr marL="22590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7pPr>
            <a:lvl8pPr marL="27162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8pPr>
            <a:lvl9pPr marL="3173413" algn="l" defTabSz="896938" rtl="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1387475" algn="l"/>
                <a:tab pos="1706563" algn="l"/>
                <a:tab pos="2079625" algn="l"/>
              </a:tabLst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kern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Kevin </a:t>
            </a:r>
            <a:r>
              <a:rPr lang="en-US" sz="195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Ford </a:t>
            </a:r>
          </a:p>
          <a:p>
            <a:r>
              <a:rPr lang="en-US" sz="1950" kern="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Twitter: @Bowman74</a:t>
            </a:r>
            <a:endParaRPr lang="en-US" sz="1950" kern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sz="1950" kern="0" dirty="0">
                <a:hlinkClick r:id="rId2"/>
              </a:rPr>
              <a:t>kevinf@magenic.com</a:t>
            </a:r>
            <a:endParaRPr lang="en-US" sz="1950" kern="0" dirty="0"/>
          </a:p>
          <a:p>
            <a:r>
              <a:rPr lang="en-US" sz="1950" kern="0" dirty="0">
                <a:hlinkClick r:id="rId3"/>
              </a:rPr>
              <a:t>http://windingroadway.blogspot.com</a:t>
            </a:r>
            <a:endParaRPr lang="en-US" sz="1950" kern="0" dirty="0"/>
          </a:p>
        </p:txBody>
      </p:sp>
    </p:spTree>
    <p:extLst>
      <p:ext uri="{BB962C8B-B14F-4D97-AF65-F5344CB8AC3E}">
        <p14:creationId xmlns:p14="http://schemas.microsoft.com/office/powerpoint/2010/main" val="231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Bait and Switch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53" y="1113198"/>
            <a:ext cx="5082795" cy="36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9" y="817533"/>
            <a:ext cx="4884968" cy="3663725"/>
          </a:xfrm>
        </p:spPr>
      </p:pic>
      <p:sp>
        <p:nvSpPr>
          <p:cNvPr id="4" name="TextBox 3"/>
          <p:cNvSpPr txBox="1"/>
          <p:nvPr/>
        </p:nvSpPr>
        <p:spPr>
          <a:xfrm>
            <a:off x="5533266" y="1220166"/>
            <a:ext cx="3275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Number of workers using their own device by 2018: 70% 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Bait and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 smtClean="0"/>
              <a:t>Demo - Creating your own </a:t>
            </a:r>
            <a:r>
              <a:rPr lang="en-US" dirty="0" err="1" smtClean="0"/>
              <a:t>nuget</a:t>
            </a:r>
            <a:r>
              <a:rPr lang="en-US" dirty="0" smtClean="0"/>
              <a:t> repository and implementing bait and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Selecting Packages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3815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Universal???</a:t>
            </a:r>
          </a:p>
        </p:txBody>
      </p:sp>
      <p:graphicFrame>
        <p:nvGraphicFramePr>
          <p:cNvPr id="3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0114" y="1113235"/>
          <a:ext cx="7369175" cy="35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Platforms</a:t>
            </a:r>
          </a:p>
        </p:txBody>
      </p:sp>
      <p:pic>
        <p:nvPicPr>
          <p:cNvPr id="3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8" y="1206221"/>
            <a:ext cx="2305050" cy="17240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29" y="1206221"/>
            <a:ext cx="1733960" cy="1724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532" y="2883049"/>
            <a:ext cx="1977474" cy="1631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2912936"/>
            <a:ext cx="2651833" cy="1598459"/>
          </a:xfrm>
          <a:prstGeom prst="rect">
            <a:avLst/>
          </a:prstGeom>
        </p:spPr>
      </p:pic>
      <p:pic>
        <p:nvPicPr>
          <p:cNvPr id="7" name="Picture 2" descr="http://tse1.mm.bing.net/th?&amp;id=OIP.M3b40bf3209261ee18cc5996401cdba06o0&amp;w=338&amp;h=300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87" y="1200150"/>
            <a:ext cx="3455052" cy="177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tse1.mm.bing.net/th?&amp;id=OIP.M7340abff51e0516a0f05585f1cbe1773o0&amp;w=300&amp;h=300&amp;c=0&amp;pid=1.9&amp;rs=0&amp;p=0&amp;r=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2" y="2900873"/>
            <a:ext cx="2640199" cy="161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/>
          <a:p>
            <a:r>
              <a:rPr lang="en-US" dirty="0" smtClean="0"/>
              <a:t>Languages?</a:t>
            </a:r>
            <a:endParaRPr lang="en-US" dirty="0"/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168027"/>
            <a:ext cx="7369175" cy="3467847"/>
          </a:xfrm>
        </p:spPr>
      </p:pic>
    </p:spTree>
    <p:extLst>
      <p:ext uri="{BB962C8B-B14F-4D97-AF65-F5344CB8AC3E}">
        <p14:creationId xmlns:p14="http://schemas.microsoft.com/office/powerpoint/2010/main" val="21122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User Expectations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74" y="1128975"/>
            <a:ext cx="3578225" cy="3578225"/>
          </a:xfrm>
        </p:spPr>
      </p:pic>
    </p:spTree>
    <p:extLst>
      <p:ext uri="{BB962C8B-B14F-4D97-AF65-F5344CB8AC3E}">
        <p14:creationId xmlns:p14="http://schemas.microsoft.com/office/powerpoint/2010/main" val="1562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504D"/>
                </a:solidFill>
              </a:rPr>
              <a:t>Complexity</a:t>
            </a:r>
            <a:endParaRPr lang="en-US" sz="3600" b="1" dirty="0">
              <a:solidFill>
                <a:srgbClr val="C0504D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126217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95" y="1168401"/>
            <a:ext cx="7212409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323" y="98823"/>
            <a:ext cx="5526881" cy="6055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504D"/>
                </a:solidFill>
              </a:rPr>
              <a:t>Application Architecture</a:t>
            </a:r>
          </a:p>
        </p:txBody>
      </p:sp>
      <p:sp>
        <p:nvSpPr>
          <p:cNvPr id="3" name="Flowchart: Magnetic Disk 2"/>
          <p:cNvSpPr/>
          <p:nvPr/>
        </p:nvSpPr>
        <p:spPr>
          <a:xfrm>
            <a:off x="3314705" y="4102450"/>
            <a:ext cx="2187146" cy="4448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4705" y="3768817"/>
            <a:ext cx="2187146" cy="2656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4" y="3503147"/>
            <a:ext cx="2187146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4706" y="3237477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ASP.NET WA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08278" y="2971806"/>
            <a:ext cx="1093573" cy="5313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3314706" y="2971807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REST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519617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9617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iOS</a:t>
            </a:r>
            <a:r>
              <a:rPr lang="en-US" sz="1200" dirty="0">
                <a:solidFill>
                  <a:prstClr val="white"/>
                </a:solidFill>
              </a:rPr>
              <a:t> UI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62615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2615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Windows Universal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2615" y="1821750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19617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15" name="Straight Arrow Connector 14"/>
          <p:cNvCxnSpPr>
            <a:endCxn id="8" idx="0"/>
          </p:cNvCxnSpPr>
          <p:nvPr/>
        </p:nvCxnSpPr>
        <p:spPr>
          <a:xfrm>
            <a:off x="2917223" y="2087419"/>
            <a:ext cx="944270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2"/>
            <a:endCxn id="7" idx="0"/>
          </p:cNvCxnSpPr>
          <p:nvPr/>
        </p:nvCxnSpPr>
        <p:spPr>
          <a:xfrm flipH="1">
            <a:off x="4955065" y="2087420"/>
            <a:ext cx="254337" cy="884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65921" y="3448113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Excel</a:t>
            </a:r>
          </a:p>
        </p:txBody>
      </p:sp>
      <p:cxnSp>
        <p:nvCxnSpPr>
          <p:cNvPr id="18" name="Straight Arrow Connector 17"/>
          <p:cNvCxnSpPr>
            <a:stCxn id="24" idx="1"/>
            <a:endCxn id="3" idx="4"/>
          </p:cNvCxnSpPr>
          <p:nvPr/>
        </p:nvCxnSpPr>
        <p:spPr>
          <a:xfrm flipH="1">
            <a:off x="5501851" y="2964635"/>
            <a:ext cx="1260977" cy="1360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65921" y="3713783"/>
            <a:ext cx="1093573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</a:rPr>
              <a:t>PowerPivot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62828" y="2837024"/>
            <a:ext cx="1154751" cy="255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SQL Reporting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62828" y="2571354"/>
            <a:ext cx="1154751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Reports</a:t>
            </a:r>
          </a:p>
        </p:txBody>
      </p:sp>
      <p:cxnSp>
        <p:nvCxnSpPr>
          <p:cNvPr id="22" name="Straight Arrow Connector 21"/>
          <p:cNvCxnSpPr>
            <a:stCxn id="23" idx="1"/>
            <a:endCxn id="3" idx="4"/>
          </p:cNvCxnSpPr>
          <p:nvPr/>
        </p:nvCxnSpPr>
        <p:spPr>
          <a:xfrm flipH="1">
            <a:off x="5501851" y="3841394"/>
            <a:ext cx="1264070" cy="483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3314704" y="4646152"/>
            <a:ext cx="2187146" cy="26567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Blobs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05612" y="1556079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BL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5612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Android UI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805612" y="1821748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Data Portal</a:t>
            </a:r>
          </a:p>
        </p:txBody>
      </p:sp>
      <p:cxnSp>
        <p:nvCxnSpPr>
          <p:cNvPr id="27" name="Straight Arrow Connector 26"/>
          <p:cNvCxnSpPr>
            <a:stCxn id="30" idx="2"/>
            <a:endCxn id="7" idx="0"/>
          </p:cNvCxnSpPr>
          <p:nvPr/>
        </p:nvCxnSpPr>
        <p:spPr>
          <a:xfrm flipH="1">
            <a:off x="4955065" y="2087418"/>
            <a:ext cx="1397334" cy="88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70436" y="1556080"/>
            <a:ext cx="1093573" cy="265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JavaScript BL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70436" y="1290409"/>
            <a:ext cx="1093573" cy="265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HTML 5 UI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70436" y="1821749"/>
            <a:ext cx="1093573" cy="26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Service Proxy</a:t>
            </a:r>
          </a:p>
        </p:txBody>
      </p:sp>
      <p:cxnSp>
        <p:nvCxnSpPr>
          <p:cNvPr id="31" name="Straight Arrow Connector 30"/>
          <p:cNvCxnSpPr>
            <a:stCxn id="17" idx="2"/>
            <a:endCxn id="7" idx="0"/>
          </p:cNvCxnSpPr>
          <p:nvPr/>
        </p:nvCxnSpPr>
        <p:spPr>
          <a:xfrm>
            <a:off x="4066404" y="2087419"/>
            <a:ext cx="888661" cy="88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47891" y="806655"/>
            <a:ext cx="437024" cy="381934"/>
            <a:chOff x="9604388" y="4349919"/>
            <a:chExt cx="1080338" cy="931326"/>
          </a:xfrm>
        </p:grpSpPr>
        <p:sp>
          <p:nvSpPr>
            <p:cNvPr id="33" name="Hexagon 32"/>
            <p:cNvSpPr/>
            <p:nvPr/>
          </p:nvSpPr>
          <p:spPr>
            <a:xfrm>
              <a:off x="9604388" y="4349919"/>
              <a:ext cx="1080338" cy="931326"/>
            </a:xfrm>
            <a:prstGeom prst="hexagon">
              <a:avLst/>
            </a:prstGeom>
            <a:solidFill>
              <a:srgbClr val="66006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801658" y="4430351"/>
              <a:ext cx="685799" cy="68579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4996875" y="809556"/>
            <a:ext cx="414872" cy="380000"/>
            <a:chOff x="10552655" y="3795352"/>
            <a:chExt cx="1080338" cy="931326"/>
          </a:xfrm>
        </p:grpSpPr>
        <p:sp>
          <p:nvSpPr>
            <p:cNvPr id="36" name="Hexagon 35"/>
            <p:cNvSpPr/>
            <p:nvPr/>
          </p:nvSpPr>
          <p:spPr>
            <a:xfrm>
              <a:off x="10552655" y="3795352"/>
              <a:ext cx="1080338" cy="931326"/>
            </a:xfrm>
            <a:prstGeom prst="hexagon">
              <a:avLst/>
            </a:prstGeom>
            <a:solidFill>
              <a:srgbClr val="5B9BD5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10809616" y="3975260"/>
              <a:ext cx="548215" cy="54821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144962" y="806347"/>
            <a:ext cx="414872" cy="372974"/>
            <a:chOff x="10550539" y="4872736"/>
            <a:chExt cx="1080338" cy="931326"/>
          </a:xfrm>
        </p:grpSpPr>
        <p:sp>
          <p:nvSpPr>
            <p:cNvPr id="39" name="Hexagon 38"/>
            <p:cNvSpPr/>
            <p:nvPr/>
          </p:nvSpPr>
          <p:spPr>
            <a:xfrm>
              <a:off x="10550539" y="4872736"/>
              <a:ext cx="1080338" cy="931326"/>
            </a:xfrm>
            <a:prstGeom prst="hexagon">
              <a:avLst/>
            </a:prstGeom>
            <a:solidFill>
              <a:srgbClr val="70AD47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4050" dirty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756698" y="4980678"/>
              <a:ext cx="685799" cy="685799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06" y="812522"/>
            <a:ext cx="380377" cy="3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856</Words>
  <Application>Microsoft Macintosh PowerPoint</Application>
  <PresentationFormat>On-screen Show (16:9)</PresentationFormat>
  <Paragraphs>237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Lucida Console</vt:lpstr>
      <vt:lpstr>Times</vt:lpstr>
      <vt:lpstr>Times New Roman</vt:lpstr>
      <vt:lpstr>Arial</vt:lpstr>
      <vt:lpstr>Custom Design</vt:lpstr>
      <vt:lpstr>1_Visual Studio Live! Redmond 2014</vt:lpstr>
      <vt:lpstr>PowerPoint Presentation</vt:lpstr>
      <vt:lpstr>PowerPoint Presentation</vt:lpstr>
      <vt:lpstr>Thoughts for Today</vt:lpstr>
      <vt:lpstr>PowerPoint Presentation</vt:lpstr>
      <vt:lpstr>Platforms</vt:lpstr>
      <vt:lpstr>Languages?</vt:lpstr>
      <vt:lpstr>User Expectations</vt:lpstr>
      <vt:lpstr>Complexity</vt:lpstr>
      <vt:lpstr>Application Architecture</vt:lpstr>
      <vt:lpstr>Sharing Opportunities</vt:lpstr>
      <vt:lpstr>File Linking</vt:lpstr>
      <vt:lpstr>Adding a Linked File</vt:lpstr>
      <vt:lpstr>Conditional Compilation</vt:lpstr>
      <vt:lpstr>Partial Classes</vt:lpstr>
      <vt:lpstr>Partial Classes</vt:lpstr>
      <vt:lpstr>Problems?</vt:lpstr>
      <vt:lpstr>Shared Projects</vt:lpstr>
      <vt:lpstr>Shared Projects</vt:lpstr>
      <vt:lpstr>Taking a Look at Shared Projects</vt:lpstr>
      <vt:lpstr>PCL</vt:lpstr>
      <vt:lpstr>PCL Limitations</vt:lpstr>
      <vt:lpstr>Platform Specific Code - IoC</vt:lpstr>
      <vt:lpstr>Platform Specific Code – Abstract Classes</vt:lpstr>
      <vt:lpstr>Taking a Look at PCLs</vt:lpstr>
      <vt:lpstr>PCL Profile</vt:lpstr>
      <vt:lpstr>Anatomy of a Nuget Package</vt:lpstr>
      <vt:lpstr>Shared Project vs. PCL</vt:lpstr>
      <vt:lpstr>Single Logical App – Multiple Platforms</vt:lpstr>
      <vt:lpstr>Reusable Library – Multiple Platforms</vt:lpstr>
      <vt:lpstr>Universal Windows Apps</vt:lpstr>
      <vt:lpstr>Frameworks</vt:lpstr>
      <vt:lpstr>MVVM Frameworks</vt:lpstr>
      <vt:lpstr>MVVM</vt:lpstr>
      <vt:lpstr>Code Sharing and MVVM </vt:lpstr>
      <vt:lpstr>PowerPoint Presentation</vt:lpstr>
      <vt:lpstr>Key Points</vt:lpstr>
      <vt:lpstr>Helpful Links</vt:lpstr>
      <vt:lpstr>PowerPoint Presentation</vt:lpstr>
      <vt:lpstr>Bait and Switch</vt:lpstr>
      <vt:lpstr>Bait and Switch</vt:lpstr>
      <vt:lpstr>Selecting Packages</vt:lpstr>
      <vt:lpstr>Universal???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2015-02-16T21:29:58Z</dcterms:created>
  <dcterms:modified xsi:type="dcterms:W3CDTF">2016-03-11T15:42:29Z</dcterms:modified>
</cp:coreProperties>
</file>